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83" r:id="rId5"/>
    <p:sldMasterId id="2147483692" r:id="rId6"/>
  </p:sldMasterIdLst>
  <p:notesMasterIdLst>
    <p:notesMasterId r:id="rId22"/>
  </p:notesMasterIdLst>
  <p:sldIdLst>
    <p:sldId id="256" r:id="rId7"/>
    <p:sldId id="267" r:id="rId8"/>
    <p:sldId id="265" r:id="rId9"/>
    <p:sldId id="339" r:id="rId10"/>
    <p:sldId id="340" r:id="rId11"/>
    <p:sldId id="341" r:id="rId12"/>
    <p:sldId id="342" r:id="rId13"/>
    <p:sldId id="343" r:id="rId14"/>
    <p:sldId id="348" r:id="rId15"/>
    <p:sldId id="347" r:id="rId16"/>
    <p:sldId id="346" r:id="rId17"/>
    <p:sldId id="349" r:id="rId18"/>
    <p:sldId id="351" r:id="rId19"/>
    <p:sldId id="350" r:id="rId20"/>
    <p:sldId id="35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3"/>
    <a:srgbClr val="422DB4"/>
    <a:srgbClr val="5400AD"/>
    <a:srgbClr val="E3664D"/>
    <a:srgbClr val="F2F2F2"/>
    <a:srgbClr val="D6E1E5"/>
    <a:srgbClr val="000646"/>
    <a:srgbClr val="1F0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autoAdjust="0"/>
    <p:restoredTop sz="96308" autoAdjust="0"/>
  </p:normalViewPr>
  <p:slideViewPr>
    <p:cSldViewPr snapToGrid="0">
      <p:cViewPr varScale="1">
        <p:scale>
          <a:sx n="81" d="100"/>
          <a:sy n="81" d="100"/>
        </p:scale>
        <p:origin x="811"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9CDD1-323F-4EC5-B67D-3EED3870B273}" type="datetimeFigureOut">
              <a:rPr lang="nl-NL" smtClean="0"/>
              <a:t>2-10-2023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52686-5EC2-4B2D-813E-0A7A137F8CE6}" type="slidenum">
              <a:rPr lang="nl-NL" smtClean="0"/>
              <a:t>‹nr.›</a:t>
            </a:fld>
            <a:endParaRPr lang="nl-NL"/>
          </a:p>
        </p:txBody>
      </p:sp>
    </p:spTree>
    <p:extLst>
      <p:ext uri="{BB962C8B-B14F-4D97-AF65-F5344CB8AC3E}">
        <p14:creationId xmlns:p14="http://schemas.microsoft.com/office/powerpoint/2010/main" val="352804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AC6F1DB-4252-4957-8790-D10A04D8966C}" type="slidenum">
              <a:rPr lang="nl-NL" smtClean="0"/>
              <a:pPr/>
              <a:t>2</a:t>
            </a:fld>
            <a:endParaRPr lang="nl-NL"/>
          </a:p>
        </p:txBody>
      </p:sp>
    </p:spTree>
    <p:extLst>
      <p:ext uri="{BB962C8B-B14F-4D97-AF65-F5344CB8AC3E}">
        <p14:creationId xmlns:p14="http://schemas.microsoft.com/office/powerpoint/2010/main" val="6003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52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90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31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31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65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AC6F1DB-4252-4957-8790-D10A04D8966C}" type="slidenum">
              <a:rPr lang="nl-NL" smtClean="0"/>
              <a:pPr/>
              <a:t>3</a:t>
            </a:fld>
            <a:endParaRPr lang="nl-NL"/>
          </a:p>
        </p:txBody>
      </p:sp>
    </p:spTree>
    <p:extLst>
      <p:ext uri="{BB962C8B-B14F-4D97-AF65-F5344CB8AC3E}">
        <p14:creationId xmlns:p14="http://schemas.microsoft.com/office/powerpoint/2010/main" val="276474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31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042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76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1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53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97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6F1DB-4252-4957-8790-D10A04D8966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924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Donker_Watermerk">
    <p:spTree>
      <p:nvGrpSpPr>
        <p:cNvPr id="1" name=""/>
        <p:cNvGrpSpPr/>
        <p:nvPr/>
      </p:nvGrpSpPr>
      <p:grpSpPr>
        <a:xfrm>
          <a:off x="0" y="0"/>
          <a:ext cx="0" cy="0"/>
          <a:chOff x="0" y="0"/>
          <a:chExt cx="0" cy="0"/>
        </a:xfrm>
      </p:grpSpPr>
      <p:pic>
        <p:nvPicPr>
          <p:cNvPr id="2" name="Afbeelding 1" descr="Afbeelding met zwart, duisternis, ruimte&#10;&#10;Automatisch gegenereerde beschrijving">
            <a:extLst>
              <a:ext uri="{FF2B5EF4-FFF2-40B4-BE49-F238E27FC236}">
                <a16:creationId xmlns:a16="http://schemas.microsoft.com/office/drawing/2014/main" id="{1414D12C-8627-038B-F899-4B9F9C543D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Afbeelding 3" descr="Afbeelding met Graphics, zwart, ontwerp&#10;&#10;Automatisch gegenereerde beschrijving">
            <a:extLst>
              <a:ext uri="{FF2B5EF4-FFF2-40B4-BE49-F238E27FC236}">
                <a16:creationId xmlns:a16="http://schemas.microsoft.com/office/drawing/2014/main" id="{17484D4D-8875-F1C4-16E3-95E1587FF3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411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03. Gekleurd_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77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09C38CF-779C-4F34-AE7A-415FE5870115}" type="slidenum">
              <a:rPr lang="nl-NL" smtClean="0"/>
              <a:pPr/>
              <a:t>‹nr.›</a:t>
            </a:fld>
            <a:endParaRPr lang="nl-NL"/>
          </a:p>
        </p:txBody>
      </p:sp>
    </p:spTree>
    <p:extLst>
      <p:ext uri="{BB962C8B-B14F-4D97-AF65-F5344CB8AC3E}">
        <p14:creationId xmlns:p14="http://schemas.microsoft.com/office/powerpoint/2010/main" val="254841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Donker_Plain">
    <p:spTree>
      <p:nvGrpSpPr>
        <p:cNvPr id="1" name=""/>
        <p:cNvGrpSpPr/>
        <p:nvPr/>
      </p:nvGrpSpPr>
      <p:grpSpPr>
        <a:xfrm>
          <a:off x="0" y="0"/>
          <a:ext cx="0" cy="0"/>
          <a:chOff x="0" y="0"/>
          <a:chExt cx="0" cy="0"/>
        </a:xfrm>
      </p:grpSpPr>
      <p:pic>
        <p:nvPicPr>
          <p:cNvPr id="2" name="Afbeelding 1" descr="Afbeelding met zwart, duisternis, ruimte&#10;&#10;Automatisch gegenereerde beschrijving">
            <a:extLst>
              <a:ext uri="{FF2B5EF4-FFF2-40B4-BE49-F238E27FC236}">
                <a16:creationId xmlns:a16="http://schemas.microsoft.com/office/drawing/2014/main" id="{1414D12C-8627-038B-F899-4B9F9C543D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513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Licht_Watermerk">
    <p:spTree>
      <p:nvGrpSpPr>
        <p:cNvPr id="1" name=""/>
        <p:cNvGrpSpPr/>
        <p:nvPr/>
      </p:nvGrpSpPr>
      <p:grpSpPr>
        <a:xfrm>
          <a:off x="0" y="0"/>
          <a:ext cx="0" cy="0"/>
          <a:chOff x="0" y="0"/>
          <a:chExt cx="0" cy="0"/>
        </a:xfrm>
      </p:grpSpPr>
      <p:pic>
        <p:nvPicPr>
          <p:cNvPr id="3" name="Afbeelding 2" descr="Afbeelding met zwart, duisternis, ruimte&#10;&#10;Automatisch gegenereerde beschrijving">
            <a:extLst>
              <a:ext uri="{FF2B5EF4-FFF2-40B4-BE49-F238E27FC236}">
                <a16:creationId xmlns:a16="http://schemas.microsoft.com/office/drawing/2014/main" id="{87581F2C-92CD-7D47-B71F-80229BEA8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85519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Licht_Rood_Foto">
    <p:spTree>
      <p:nvGrpSpPr>
        <p:cNvPr id="1" name=""/>
        <p:cNvGrpSpPr/>
        <p:nvPr/>
      </p:nvGrpSpPr>
      <p:grpSpPr>
        <a:xfrm>
          <a:off x="0" y="0"/>
          <a:ext cx="0" cy="0"/>
          <a:chOff x="0" y="0"/>
          <a:chExt cx="0" cy="0"/>
        </a:xfrm>
      </p:grpSpPr>
      <p:pic>
        <p:nvPicPr>
          <p:cNvPr id="7" name="Afbeelding 6" descr="Afbeelding met Menselijk gezicht, persoon, glimlach, buitenshuis&#10;&#10;Automatisch gegenereerde beschrijving">
            <a:extLst>
              <a:ext uri="{FF2B5EF4-FFF2-40B4-BE49-F238E27FC236}">
                <a16:creationId xmlns:a16="http://schemas.microsoft.com/office/drawing/2014/main" id="{BDF2CB5D-101C-2A94-B1A9-3F67B0D69A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0458" y="-1361"/>
            <a:ext cx="12194420" cy="6859361"/>
          </a:xfrm>
          <a:prstGeom prst="rect">
            <a:avLst/>
          </a:prstGeom>
        </p:spPr>
      </p:pic>
      <p:pic>
        <p:nvPicPr>
          <p:cNvPr id="3" name="Afbeelding 2" descr="Afbeelding met silhouet&#10;&#10;Automatisch gegenereerde beschrijving">
            <a:extLst>
              <a:ext uri="{FF2B5EF4-FFF2-40B4-BE49-F238E27FC236}">
                <a16:creationId xmlns:a16="http://schemas.microsoft.com/office/drawing/2014/main" id="{A36670E7-4FEC-3ECD-4385-135996E5E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67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 Licht_Paars_Foto">
    <p:spTree>
      <p:nvGrpSpPr>
        <p:cNvPr id="1" name=""/>
        <p:cNvGrpSpPr/>
        <p:nvPr/>
      </p:nvGrpSpPr>
      <p:grpSpPr>
        <a:xfrm>
          <a:off x="0" y="0"/>
          <a:ext cx="0" cy="0"/>
          <a:chOff x="0" y="0"/>
          <a:chExt cx="0" cy="0"/>
        </a:xfrm>
      </p:grpSpPr>
      <p:pic>
        <p:nvPicPr>
          <p:cNvPr id="5" name="Afbeelding 4" descr="Afbeelding met kleding, persoon, Bagage en tassen, boom&#10;&#10;Automatisch gegenereerde beschrijving">
            <a:extLst>
              <a:ext uri="{FF2B5EF4-FFF2-40B4-BE49-F238E27FC236}">
                <a16:creationId xmlns:a16="http://schemas.microsoft.com/office/drawing/2014/main" id="{8E0F8B1B-3D5E-55E2-52BB-529DC1138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87" y="-223498"/>
            <a:ext cx="12986657" cy="7304995"/>
          </a:xfrm>
          <a:prstGeom prst="rect">
            <a:avLst/>
          </a:prstGeom>
        </p:spPr>
      </p:pic>
      <p:pic>
        <p:nvPicPr>
          <p:cNvPr id="3" name="Afbeelding 2" descr="Afbeelding met silhouet, kunst&#10;&#10;Beschrijving automatisch gegenereerd met gemiddelde betrouwbaarheid">
            <a:extLst>
              <a:ext uri="{FF2B5EF4-FFF2-40B4-BE49-F238E27FC236}">
                <a16:creationId xmlns:a16="http://schemas.microsoft.com/office/drawing/2014/main" id="{CE79A39C-7CE1-0913-8F89-36E346D0EB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58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Licht_Blauw_Foto">
    <p:spTree>
      <p:nvGrpSpPr>
        <p:cNvPr id="1" name=""/>
        <p:cNvGrpSpPr/>
        <p:nvPr/>
      </p:nvGrpSpPr>
      <p:grpSpPr>
        <a:xfrm>
          <a:off x="0" y="0"/>
          <a:ext cx="0" cy="0"/>
          <a:chOff x="0" y="0"/>
          <a:chExt cx="0" cy="0"/>
        </a:xfrm>
      </p:grpSpPr>
      <p:pic>
        <p:nvPicPr>
          <p:cNvPr id="5" name="Afbeelding 4" descr="Afbeelding met kleding, persoon, Menselijk gezicht, tafel&#10;&#10;Automatisch gegenereerde beschrijving">
            <a:extLst>
              <a:ext uri="{FF2B5EF4-FFF2-40B4-BE49-F238E27FC236}">
                <a16:creationId xmlns:a16="http://schemas.microsoft.com/office/drawing/2014/main" id="{78418CA0-AC5B-1772-C35B-9C26EB641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5402" y="0"/>
            <a:ext cx="13101563" cy="7369629"/>
          </a:xfrm>
          <a:prstGeom prst="rect">
            <a:avLst/>
          </a:prstGeom>
        </p:spPr>
      </p:pic>
      <p:pic>
        <p:nvPicPr>
          <p:cNvPr id="3" name="Afbeelding 2" descr="Afbeelding met silhouet&#10;&#10;Beschrijving automatisch gegenereerd met lage betrouwbaarheid">
            <a:extLst>
              <a:ext uri="{FF2B5EF4-FFF2-40B4-BE49-F238E27FC236}">
                <a16:creationId xmlns:a16="http://schemas.microsoft.com/office/drawing/2014/main" id="{BC5B872C-F26E-4D3A-9C02-C52CB89594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457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2. Licht_Rood">
    <p:spTree>
      <p:nvGrpSpPr>
        <p:cNvPr id="1" name=""/>
        <p:cNvGrpSpPr/>
        <p:nvPr/>
      </p:nvGrpSpPr>
      <p:grpSpPr>
        <a:xfrm>
          <a:off x="0" y="0"/>
          <a:ext cx="0" cy="0"/>
          <a:chOff x="0" y="0"/>
          <a:chExt cx="0" cy="0"/>
        </a:xfrm>
      </p:grpSpPr>
      <p:pic>
        <p:nvPicPr>
          <p:cNvPr id="3" name="Afbeelding 2" descr="Afbeelding met silhouet&#10;&#10;Automatisch gegenereerde beschrijving">
            <a:extLst>
              <a:ext uri="{FF2B5EF4-FFF2-40B4-BE49-F238E27FC236}">
                <a16:creationId xmlns:a16="http://schemas.microsoft.com/office/drawing/2014/main" id="{A36670E7-4FEC-3ECD-4385-135996E5E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350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2. Licht_Paars">
    <p:spTree>
      <p:nvGrpSpPr>
        <p:cNvPr id="1" name=""/>
        <p:cNvGrpSpPr/>
        <p:nvPr/>
      </p:nvGrpSpPr>
      <p:grpSpPr>
        <a:xfrm>
          <a:off x="0" y="0"/>
          <a:ext cx="0" cy="0"/>
          <a:chOff x="0" y="0"/>
          <a:chExt cx="0" cy="0"/>
        </a:xfrm>
      </p:grpSpPr>
      <p:pic>
        <p:nvPicPr>
          <p:cNvPr id="3" name="Afbeelding 2" descr="Afbeelding met silhouet, kunst&#10;&#10;Beschrijving automatisch gegenereerd met gemiddelde betrouwbaarheid">
            <a:extLst>
              <a:ext uri="{FF2B5EF4-FFF2-40B4-BE49-F238E27FC236}">
                <a16:creationId xmlns:a16="http://schemas.microsoft.com/office/drawing/2014/main" id="{CE79A39C-7CE1-0913-8F89-36E346D0E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548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02. Licht_Blauw">
    <p:spTree>
      <p:nvGrpSpPr>
        <p:cNvPr id="1" name=""/>
        <p:cNvGrpSpPr/>
        <p:nvPr/>
      </p:nvGrpSpPr>
      <p:grpSpPr>
        <a:xfrm>
          <a:off x="0" y="0"/>
          <a:ext cx="0" cy="0"/>
          <a:chOff x="0" y="0"/>
          <a:chExt cx="0" cy="0"/>
        </a:xfrm>
      </p:grpSpPr>
      <p:pic>
        <p:nvPicPr>
          <p:cNvPr id="3" name="Afbeelding 2" descr="Afbeelding met silhouet&#10;&#10;Beschrijving automatisch gegenereerd met lage betrouwbaarheid">
            <a:extLst>
              <a:ext uri="{FF2B5EF4-FFF2-40B4-BE49-F238E27FC236}">
                <a16:creationId xmlns:a16="http://schemas.microsoft.com/office/drawing/2014/main" id="{BC5B872C-F26E-4D3A-9C02-C52CB8959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888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643"/>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04C07444-2E89-31D0-98E5-53BF23F39874}"/>
              </a:ext>
            </a:extLst>
          </p:cNvPr>
          <p:cNvGrpSpPr/>
          <p:nvPr userDrawn="1"/>
        </p:nvGrpSpPr>
        <p:grpSpPr>
          <a:xfrm>
            <a:off x="237244" y="222525"/>
            <a:ext cx="11773782" cy="6488905"/>
            <a:chOff x="237244" y="222525"/>
            <a:chExt cx="11773782" cy="6488905"/>
          </a:xfrm>
        </p:grpSpPr>
        <p:pic>
          <p:nvPicPr>
            <p:cNvPr id="8" name="Afbeelding 7">
              <a:extLst>
                <a:ext uri="{FF2B5EF4-FFF2-40B4-BE49-F238E27FC236}">
                  <a16:creationId xmlns:a16="http://schemas.microsoft.com/office/drawing/2014/main" id="{B72B668F-EE62-411D-9BE3-175711F8F821}"/>
                </a:ext>
              </a:extLst>
            </p:cNvPr>
            <p:cNvPicPr/>
            <p:nvPr userDrawn="1"/>
          </p:nvPicPr>
          <p:blipFill>
            <a:blip r:embed="rId4">
              <a:extLst>
                <a:ext uri="{28A0092B-C50C-407E-A947-70E740481C1C}">
                  <a14:useLocalDpi xmlns:a14="http://schemas.microsoft.com/office/drawing/2010/main" val="0"/>
                </a:ext>
              </a:extLst>
            </a:blip>
            <a:srcRect/>
            <a:stretch/>
          </p:blipFill>
          <p:spPr>
            <a:xfrm>
              <a:off x="237244" y="222525"/>
              <a:ext cx="456914" cy="456457"/>
            </a:xfrm>
            <a:prstGeom prst="rect">
              <a:avLst/>
            </a:prstGeom>
          </p:spPr>
        </p:pic>
        <p:sp>
          <p:nvSpPr>
            <p:cNvPr id="9" name="Tekstvak 8" descr="MVX23_Logo_Basislogo_Full_colour_Wit">
              <a:extLst>
                <a:ext uri="{FF2B5EF4-FFF2-40B4-BE49-F238E27FC236}">
                  <a16:creationId xmlns:a16="http://schemas.microsoft.com/office/drawing/2014/main" id="{13B18A98-2053-6D2A-3ED8-4DF51C417C92}"/>
                </a:ext>
              </a:extLst>
            </p:cNvPr>
            <p:cNvSpPr txBox="1"/>
            <p:nvPr userDrawn="1"/>
          </p:nvSpPr>
          <p:spPr>
            <a:xfrm>
              <a:off x="6450502" y="222525"/>
              <a:ext cx="5560524" cy="230832"/>
            </a:xfrm>
            <a:prstGeom prst="rect">
              <a:avLst/>
            </a:prstGeom>
            <a:noFill/>
          </p:spPr>
          <p:txBody>
            <a:bodyPr wrap="square" rtlCol="0">
              <a:spAutoFit/>
            </a:bodyPr>
            <a:lstStyle/>
            <a:p>
              <a:pPr algn="r"/>
              <a:r>
                <a:rPr lang="nl-NL" sz="900" b="0" i="0" dirty="0">
                  <a:solidFill>
                    <a:schemeClr val="bg1"/>
                  </a:solidFill>
                  <a:latin typeface="Lexend Deca" pitchFamily="2" charset="77"/>
                  <a:cs typeface="Space Grotesk" pitchFamily="2" charset="0"/>
                </a:rPr>
                <a:t>Slide onderwerp | Presentatie titel</a:t>
              </a:r>
            </a:p>
          </p:txBody>
        </p:sp>
        <p:sp>
          <p:nvSpPr>
            <p:cNvPr id="10" name="Tekstvak 9" descr="MVX23_Logo_Basislogo_Full_colour_Wit">
              <a:extLst>
                <a:ext uri="{FF2B5EF4-FFF2-40B4-BE49-F238E27FC236}">
                  <a16:creationId xmlns:a16="http://schemas.microsoft.com/office/drawing/2014/main" id="{D0493F47-7D7E-FD08-DE97-418981C73F49}"/>
                </a:ext>
              </a:extLst>
            </p:cNvPr>
            <p:cNvSpPr txBox="1"/>
            <p:nvPr userDrawn="1"/>
          </p:nvSpPr>
          <p:spPr>
            <a:xfrm>
              <a:off x="10873286" y="6480598"/>
              <a:ext cx="1137740" cy="230832"/>
            </a:xfrm>
            <a:prstGeom prst="rect">
              <a:avLst/>
            </a:prstGeom>
            <a:noFill/>
          </p:spPr>
          <p:txBody>
            <a:bodyPr wrap="square" rtlCol="0">
              <a:spAutoFit/>
            </a:bodyPr>
            <a:lstStyle/>
            <a:p>
              <a:pPr algn="r"/>
              <a:r>
                <a:rPr lang="nl-NL" sz="900" dirty="0" err="1">
                  <a:solidFill>
                    <a:schemeClr val="bg1"/>
                  </a:solidFill>
                  <a:latin typeface="Lexend Deca" pitchFamily="2" charset="77"/>
                  <a:cs typeface="Space Grotesk" pitchFamily="2" charset="0"/>
                </a:rPr>
                <a:t>aandachtplus.nl</a:t>
              </a:r>
              <a:endParaRPr lang="nl-NL" sz="900" dirty="0">
                <a:solidFill>
                  <a:schemeClr val="bg1"/>
                </a:solidFill>
                <a:latin typeface="Lexend Deca" pitchFamily="2" charset="77"/>
                <a:cs typeface="Space Grotesk" pitchFamily="2" charset="0"/>
              </a:endParaRPr>
            </a:p>
          </p:txBody>
        </p:sp>
      </p:grpSp>
    </p:spTree>
    <p:extLst>
      <p:ext uri="{BB962C8B-B14F-4D97-AF65-F5344CB8AC3E}">
        <p14:creationId xmlns:p14="http://schemas.microsoft.com/office/powerpoint/2010/main" val="3635144188"/>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400" b="1" kern="1200">
          <a:solidFill>
            <a:schemeClr val="tx1"/>
          </a:solidFill>
          <a:latin typeface="Space Grotesk" pitchFamily="2" charset="0"/>
          <a:ea typeface="+mj-ea"/>
          <a:cs typeface="Space Grotesk"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04C07444-2E89-31D0-98E5-53BF23F39874}"/>
              </a:ext>
            </a:extLst>
          </p:cNvPr>
          <p:cNvGrpSpPr/>
          <p:nvPr userDrawn="1"/>
        </p:nvGrpSpPr>
        <p:grpSpPr>
          <a:xfrm>
            <a:off x="237244" y="222525"/>
            <a:ext cx="11773782" cy="6488905"/>
            <a:chOff x="237244" y="222525"/>
            <a:chExt cx="11773782" cy="6488905"/>
          </a:xfrm>
        </p:grpSpPr>
        <p:pic>
          <p:nvPicPr>
            <p:cNvPr id="8" name="Afbeelding 7">
              <a:extLst>
                <a:ext uri="{FF2B5EF4-FFF2-40B4-BE49-F238E27FC236}">
                  <a16:creationId xmlns:a16="http://schemas.microsoft.com/office/drawing/2014/main" id="{B72B668F-EE62-411D-9BE3-175711F8F821}"/>
                </a:ext>
              </a:extLst>
            </p:cNvPr>
            <p:cNvPicPr/>
            <p:nvPr userDrawn="1"/>
          </p:nvPicPr>
          <p:blipFill>
            <a:blip r:embed="rId9">
              <a:extLst>
                <a:ext uri="{28A0092B-C50C-407E-A947-70E740481C1C}">
                  <a14:useLocalDpi xmlns:a14="http://schemas.microsoft.com/office/drawing/2010/main" val="0"/>
                </a:ext>
              </a:extLst>
            </a:blip>
            <a:srcRect/>
            <a:stretch/>
          </p:blipFill>
          <p:spPr>
            <a:xfrm>
              <a:off x="237244" y="222525"/>
              <a:ext cx="456914" cy="456457"/>
            </a:xfrm>
            <a:prstGeom prst="rect">
              <a:avLst/>
            </a:prstGeom>
          </p:spPr>
        </p:pic>
        <p:sp>
          <p:nvSpPr>
            <p:cNvPr id="9" name="Tekstvak 8" descr="MVX23_Logo_Basislogo_Full_colour_Wit">
              <a:extLst>
                <a:ext uri="{FF2B5EF4-FFF2-40B4-BE49-F238E27FC236}">
                  <a16:creationId xmlns:a16="http://schemas.microsoft.com/office/drawing/2014/main" id="{13B18A98-2053-6D2A-3ED8-4DF51C417C92}"/>
                </a:ext>
              </a:extLst>
            </p:cNvPr>
            <p:cNvSpPr txBox="1"/>
            <p:nvPr userDrawn="1"/>
          </p:nvSpPr>
          <p:spPr>
            <a:xfrm>
              <a:off x="6450502" y="222525"/>
              <a:ext cx="5560524" cy="230832"/>
            </a:xfrm>
            <a:prstGeom prst="rect">
              <a:avLst/>
            </a:prstGeom>
            <a:noFill/>
          </p:spPr>
          <p:txBody>
            <a:bodyPr wrap="square" rtlCol="0">
              <a:spAutoFit/>
            </a:bodyPr>
            <a:lstStyle/>
            <a:p>
              <a:pPr algn="r"/>
              <a:r>
                <a:rPr lang="nl-NL" sz="900" b="0" i="0" dirty="0">
                  <a:solidFill>
                    <a:srgbClr val="000643"/>
                  </a:solidFill>
                  <a:latin typeface="Lexend Deca" pitchFamily="2" charset="77"/>
                  <a:cs typeface="Space Grotesk" pitchFamily="2" charset="0"/>
                </a:rPr>
                <a:t>Slide onderwerp | Presentatie titel</a:t>
              </a:r>
            </a:p>
          </p:txBody>
        </p:sp>
        <p:sp>
          <p:nvSpPr>
            <p:cNvPr id="10" name="Tekstvak 9" descr="MVX23_Logo_Basislogo_Full_colour_Wit">
              <a:extLst>
                <a:ext uri="{FF2B5EF4-FFF2-40B4-BE49-F238E27FC236}">
                  <a16:creationId xmlns:a16="http://schemas.microsoft.com/office/drawing/2014/main" id="{D0493F47-7D7E-FD08-DE97-418981C73F49}"/>
                </a:ext>
              </a:extLst>
            </p:cNvPr>
            <p:cNvSpPr txBox="1"/>
            <p:nvPr userDrawn="1"/>
          </p:nvSpPr>
          <p:spPr>
            <a:xfrm>
              <a:off x="10873286" y="6480598"/>
              <a:ext cx="1137740" cy="230832"/>
            </a:xfrm>
            <a:prstGeom prst="rect">
              <a:avLst/>
            </a:prstGeom>
            <a:noFill/>
          </p:spPr>
          <p:txBody>
            <a:bodyPr wrap="square" rtlCol="0">
              <a:spAutoFit/>
            </a:bodyPr>
            <a:lstStyle/>
            <a:p>
              <a:pPr algn="r"/>
              <a:r>
                <a:rPr lang="nl-NL" sz="900" dirty="0" err="1">
                  <a:solidFill>
                    <a:srgbClr val="000643"/>
                  </a:solidFill>
                  <a:latin typeface="Lexend Deca" pitchFamily="2" charset="77"/>
                  <a:cs typeface="Space Grotesk" pitchFamily="2" charset="0"/>
                </a:rPr>
                <a:t>aandachtplus.nl</a:t>
              </a:r>
              <a:endParaRPr lang="nl-NL" sz="900" dirty="0">
                <a:solidFill>
                  <a:srgbClr val="000643"/>
                </a:solidFill>
                <a:latin typeface="Lexend Deca" pitchFamily="2" charset="77"/>
                <a:cs typeface="Space Grotesk" pitchFamily="2" charset="0"/>
              </a:endParaRPr>
            </a:p>
          </p:txBody>
        </p:sp>
      </p:grpSp>
    </p:spTree>
    <p:extLst>
      <p:ext uri="{BB962C8B-B14F-4D97-AF65-F5344CB8AC3E}">
        <p14:creationId xmlns:p14="http://schemas.microsoft.com/office/powerpoint/2010/main" val="42117053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00" r:id="rId5"/>
    <p:sldLayoutId id="2147483701" r:id="rId6"/>
    <p:sldLayoutId id="2147483702" r:id="rId7"/>
  </p:sldLayoutIdLst>
  <p:txStyles>
    <p:titleStyle>
      <a:lvl1pPr algn="l" defTabSz="914400" rtl="0" eaLnBrk="1" latinLnBrk="0" hangingPunct="1">
        <a:lnSpc>
          <a:spcPct val="90000"/>
        </a:lnSpc>
        <a:spcBef>
          <a:spcPct val="0"/>
        </a:spcBef>
        <a:buNone/>
        <a:defRPr sz="4400" b="1" kern="1200">
          <a:solidFill>
            <a:schemeClr val="tx1"/>
          </a:solidFill>
          <a:latin typeface="Space Grotesk" pitchFamily="2" charset="0"/>
          <a:ea typeface="+mj-ea"/>
          <a:cs typeface="Space Grotesk"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04C07444-2E89-31D0-98E5-53BF23F39874}"/>
              </a:ext>
            </a:extLst>
          </p:cNvPr>
          <p:cNvGrpSpPr/>
          <p:nvPr userDrawn="1"/>
        </p:nvGrpSpPr>
        <p:grpSpPr>
          <a:xfrm>
            <a:off x="237472" y="222525"/>
            <a:ext cx="11773554" cy="6488905"/>
            <a:chOff x="237472" y="222525"/>
            <a:chExt cx="11773554" cy="6488905"/>
          </a:xfrm>
        </p:grpSpPr>
        <p:pic>
          <p:nvPicPr>
            <p:cNvPr id="8" name="Afbeelding 7">
              <a:extLst>
                <a:ext uri="{FF2B5EF4-FFF2-40B4-BE49-F238E27FC236}">
                  <a16:creationId xmlns:a16="http://schemas.microsoft.com/office/drawing/2014/main" id="{B72B668F-EE62-411D-9BE3-175711F8F821}"/>
                </a:ext>
              </a:extLst>
            </p:cNvPr>
            <p:cNvPicPr/>
            <p:nvPr userDrawn="1"/>
          </p:nvPicPr>
          <p:blipFill>
            <a:blip r:embed="rId5">
              <a:extLst>
                <a:ext uri="{28A0092B-C50C-407E-A947-70E740481C1C}">
                  <a14:useLocalDpi xmlns:a14="http://schemas.microsoft.com/office/drawing/2010/main" val="0"/>
                </a:ext>
              </a:extLst>
            </a:blip>
            <a:srcRect/>
            <a:stretch/>
          </p:blipFill>
          <p:spPr>
            <a:xfrm>
              <a:off x="237472" y="222525"/>
              <a:ext cx="456457" cy="456457"/>
            </a:xfrm>
            <a:prstGeom prst="rect">
              <a:avLst/>
            </a:prstGeom>
          </p:spPr>
        </p:pic>
        <p:sp>
          <p:nvSpPr>
            <p:cNvPr id="9" name="Tekstvak 8" descr="MVX23_Logo_Basislogo_Full_colour_Wit">
              <a:extLst>
                <a:ext uri="{FF2B5EF4-FFF2-40B4-BE49-F238E27FC236}">
                  <a16:creationId xmlns:a16="http://schemas.microsoft.com/office/drawing/2014/main" id="{13B18A98-2053-6D2A-3ED8-4DF51C417C92}"/>
                </a:ext>
              </a:extLst>
            </p:cNvPr>
            <p:cNvSpPr txBox="1"/>
            <p:nvPr userDrawn="1"/>
          </p:nvSpPr>
          <p:spPr>
            <a:xfrm>
              <a:off x="6450502" y="222525"/>
              <a:ext cx="5560524" cy="230832"/>
            </a:xfrm>
            <a:prstGeom prst="rect">
              <a:avLst/>
            </a:prstGeom>
            <a:noFill/>
          </p:spPr>
          <p:txBody>
            <a:bodyPr wrap="square" rtlCol="0">
              <a:spAutoFit/>
            </a:bodyPr>
            <a:lstStyle/>
            <a:p>
              <a:pPr algn="r"/>
              <a:r>
                <a:rPr lang="nl-NL" sz="900" b="0" i="0" dirty="0">
                  <a:solidFill>
                    <a:schemeClr val="bg1"/>
                  </a:solidFill>
                  <a:latin typeface="Lexend Deca" pitchFamily="2" charset="77"/>
                  <a:cs typeface="Space Grotesk" pitchFamily="2" charset="0"/>
                </a:rPr>
                <a:t>Slide onderwerp | Presentatie titel</a:t>
              </a:r>
            </a:p>
          </p:txBody>
        </p:sp>
        <p:sp>
          <p:nvSpPr>
            <p:cNvPr id="10" name="Tekstvak 9" descr="MVX23_Logo_Basislogo_Full_colour_Wit">
              <a:extLst>
                <a:ext uri="{FF2B5EF4-FFF2-40B4-BE49-F238E27FC236}">
                  <a16:creationId xmlns:a16="http://schemas.microsoft.com/office/drawing/2014/main" id="{D0493F47-7D7E-FD08-DE97-418981C73F49}"/>
                </a:ext>
              </a:extLst>
            </p:cNvPr>
            <p:cNvSpPr txBox="1"/>
            <p:nvPr userDrawn="1"/>
          </p:nvSpPr>
          <p:spPr>
            <a:xfrm>
              <a:off x="10873286" y="6480598"/>
              <a:ext cx="1137740" cy="230832"/>
            </a:xfrm>
            <a:prstGeom prst="rect">
              <a:avLst/>
            </a:prstGeom>
            <a:noFill/>
          </p:spPr>
          <p:txBody>
            <a:bodyPr wrap="square" rtlCol="0">
              <a:spAutoFit/>
            </a:bodyPr>
            <a:lstStyle/>
            <a:p>
              <a:pPr algn="r"/>
              <a:r>
                <a:rPr lang="nl-NL" sz="900" dirty="0" err="1">
                  <a:solidFill>
                    <a:schemeClr val="bg1"/>
                  </a:solidFill>
                  <a:latin typeface="Lexend Deca" pitchFamily="2" charset="77"/>
                  <a:cs typeface="Space Grotesk" pitchFamily="2" charset="0"/>
                </a:rPr>
                <a:t>aandachtplus.nl</a:t>
              </a:r>
              <a:endParaRPr lang="nl-NL" sz="900" dirty="0">
                <a:solidFill>
                  <a:schemeClr val="bg1"/>
                </a:solidFill>
                <a:latin typeface="Lexend Deca" pitchFamily="2" charset="77"/>
                <a:cs typeface="Space Grotesk" pitchFamily="2" charset="0"/>
              </a:endParaRPr>
            </a:p>
          </p:txBody>
        </p:sp>
      </p:grpSp>
    </p:spTree>
    <p:extLst>
      <p:ext uri="{BB962C8B-B14F-4D97-AF65-F5344CB8AC3E}">
        <p14:creationId xmlns:p14="http://schemas.microsoft.com/office/powerpoint/2010/main" val="405044658"/>
      </p:ext>
    </p:extLst>
  </p:cSld>
  <p:clrMap bg1="lt1" tx1="dk1" bg2="lt2" tx2="dk2" accent1="accent1" accent2="accent2" accent3="accent3" accent4="accent4" accent5="accent5" accent6="accent6" hlink="hlink" folHlink="folHlink"/>
  <p:sldLayoutIdLst>
    <p:sldLayoutId id="2147483694" r:id="rId1"/>
    <p:sldLayoutId id="2147483703" r:id="rId2"/>
  </p:sldLayoutIdLst>
  <p:txStyles>
    <p:titleStyle>
      <a:lvl1pPr algn="l" defTabSz="914400" rtl="0" eaLnBrk="1" latinLnBrk="0" hangingPunct="1">
        <a:lnSpc>
          <a:spcPct val="90000"/>
        </a:lnSpc>
        <a:spcBef>
          <a:spcPct val="0"/>
        </a:spcBef>
        <a:buNone/>
        <a:defRPr sz="4400" b="1" kern="1200">
          <a:solidFill>
            <a:schemeClr val="tx1"/>
          </a:solidFill>
          <a:latin typeface="Space Grotesk" pitchFamily="2" charset="0"/>
          <a:ea typeface="+mj-ea"/>
          <a:cs typeface="Space Grotesk"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aandachtplus.nl/"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81AE378-9048-C0A2-F87B-ABA7006B3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0878" y="-536122"/>
            <a:ext cx="7930243" cy="7930243"/>
          </a:xfrm>
          <a:prstGeom prst="rect">
            <a:avLst/>
          </a:prstGeom>
        </p:spPr>
      </p:pic>
    </p:spTree>
    <p:extLst>
      <p:ext uri="{BB962C8B-B14F-4D97-AF65-F5344CB8AC3E}">
        <p14:creationId xmlns:p14="http://schemas.microsoft.com/office/powerpoint/2010/main" val="390786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CF2E0CF8-095A-5EDA-FD63-6A1A8FB72254}"/>
              </a:ext>
            </a:extLst>
          </p:cNvPr>
          <p:cNvSpPr txBox="1"/>
          <p:nvPr/>
        </p:nvSpPr>
        <p:spPr>
          <a:xfrm>
            <a:off x="3053210" y="672282"/>
            <a:ext cx="7272808" cy="1477328"/>
          </a:xfrm>
          <a:prstGeom prst="rect">
            <a:avLst/>
          </a:prstGeom>
          <a:noFill/>
        </p:spPr>
        <p:txBody>
          <a:bodyPr wrap="square" rtlCol="0">
            <a:spAutoFit/>
          </a:bodyPr>
          <a:lstStyle/>
          <a:p>
            <a:r>
              <a:rPr lang="nl-NL" b="1" dirty="0">
                <a:solidFill>
                  <a:schemeClr val="bg1"/>
                </a:solidFill>
              </a:rPr>
              <a:t>Didactische criteria LWOO/PRO</a:t>
            </a:r>
          </a:p>
          <a:p>
            <a:endParaRPr lang="nl-NL" dirty="0">
              <a:solidFill>
                <a:schemeClr val="bg1"/>
              </a:solidFill>
            </a:endParaRPr>
          </a:p>
          <a:p>
            <a:r>
              <a:rPr lang="nl-NL" dirty="0">
                <a:solidFill>
                  <a:schemeClr val="bg1"/>
                </a:solidFill>
              </a:rPr>
              <a:t>RLA =0,25 of groter op 2 didactische gebieden</a:t>
            </a:r>
          </a:p>
          <a:p>
            <a:r>
              <a:rPr lang="nl-NL" dirty="0">
                <a:solidFill>
                  <a:schemeClr val="bg1"/>
                </a:solidFill>
              </a:rPr>
              <a:t>TL, BL, Spelling en rekenen</a:t>
            </a:r>
          </a:p>
          <a:p>
            <a:r>
              <a:rPr lang="nl-NL" dirty="0">
                <a:solidFill>
                  <a:schemeClr val="bg1"/>
                </a:solidFill>
              </a:rPr>
              <a:t>In ieder geval BL en/of Inzichtelijk Rekenen</a:t>
            </a:r>
          </a:p>
        </p:txBody>
      </p:sp>
      <p:sp>
        <p:nvSpPr>
          <p:cNvPr id="3" name="Rechthoek 2">
            <a:extLst>
              <a:ext uri="{FF2B5EF4-FFF2-40B4-BE49-F238E27FC236}">
                <a16:creationId xmlns:a16="http://schemas.microsoft.com/office/drawing/2014/main" id="{67E03E83-8E5D-7A78-C9BC-EEA194E90800}"/>
              </a:ext>
            </a:extLst>
          </p:cNvPr>
          <p:cNvSpPr/>
          <p:nvPr/>
        </p:nvSpPr>
        <p:spPr>
          <a:xfrm>
            <a:off x="2999670" y="4867198"/>
            <a:ext cx="7560827" cy="1200329"/>
          </a:xfrm>
          <a:prstGeom prst="rect">
            <a:avLst/>
          </a:prstGeom>
        </p:spPr>
        <p:txBody>
          <a:bodyPr wrap="square">
            <a:spAutoFit/>
          </a:bodyPr>
          <a:lstStyle/>
          <a:p>
            <a:r>
              <a:rPr lang="nl-NL" i="1" dirty="0">
                <a:solidFill>
                  <a:schemeClr val="bg1"/>
                </a:solidFill>
              </a:rPr>
              <a:t>Alle leerlingen die voldoen aan de criteria voor LWOO en PrO zijn ‘risicoleerlingen’</a:t>
            </a:r>
          </a:p>
          <a:p>
            <a:r>
              <a:rPr lang="nl-NL" i="1" dirty="0">
                <a:solidFill>
                  <a:schemeClr val="bg1"/>
                </a:solidFill>
              </a:rPr>
              <a:t>ook </a:t>
            </a:r>
            <a:r>
              <a:rPr lang="nl-NL" i="1" dirty="0" err="1">
                <a:solidFill>
                  <a:schemeClr val="bg1"/>
                </a:solidFill>
              </a:rPr>
              <a:t>lln</a:t>
            </a:r>
            <a:r>
              <a:rPr lang="nl-NL" i="1" dirty="0">
                <a:solidFill>
                  <a:schemeClr val="bg1"/>
                </a:solidFill>
              </a:rPr>
              <a:t> zonder extra zorg in </a:t>
            </a:r>
            <a:r>
              <a:rPr lang="nl-NL" i="1" dirty="0" err="1">
                <a:solidFill>
                  <a:schemeClr val="bg1"/>
                </a:solidFill>
              </a:rPr>
              <a:t>bao</a:t>
            </a:r>
            <a:r>
              <a:rPr lang="nl-NL" i="1" dirty="0">
                <a:solidFill>
                  <a:schemeClr val="bg1"/>
                </a:solidFill>
              </a:rPr>
              <a:t>, dus ook </a:t>
            </a:r>
            <a:r>
              <a:rPr lang="nl-NL" i="1" dirty="0" err="1">
                <a:solidFill>
                  <a:schemeClr val="bg1"/>
                </a:solidFill>
              </a:rPr>
              <a:t>lln</a:t>
            </a:r>
            <a:r>
              <a:rPr lang="nl-NL" i="1" dirty="0">
                <a:solidFill>
                  <a:schemeClr val="bg1"/>
                </a:solidFill>
              </a:rPr>
              <a:t> waar geen problemen mee zijn</a:t>
            </a:r>
          </a:p>
        </p:txBody>
      </p:sp>
      <p:sp>
        <p:nvSpPr>
          <p:cNvPr id="4" name="Ovale toelichting 2">
            <a:extLst>
              <a:ext uri="{FF2B5EF4-FFF2-40B4-BE49-F238E27FC236}">
                <a16:creationId xmlns:a16="http://schemas.microsoft.com/office/drawing/2014/main" id="{43C261B9-6815-D802-740C-8A6D662EDABE}"/>
              </a:ext>
            </a:extLst>
          </p:cNvPr>
          <p:cNvSpPr/>
          <p:nvPr/>
        </p:nvSpPr>
        <p:spPr>
          <a:xfrm>
            <a:off x="7396939" y="2295572"/>
            <a:ext cx="3348367" cy="2191382"/>
          </a:xfrm>
          <a:prstGeom prst="wedgeEllipseCallout">
            <a:avLst>
              <a:gd name="adj1" fmla="val -42907"/>
              <a:gd name="adj2" fmla="val -79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id="{2D164C02-6B90-8D70-0D92-3487B9687B24}"/>
              </a:ext>
            </a:extLst>
          </p:cNvPr>
          <p:cNvSpPr txBox="1"/>
          <p:nvPr/>
        </p:nvSpPr>
        <p:spPr>
          <a:xfrm>
            <a:off x="8040217" y="2385187"/>
            <a:ext cx="1296143" cy="338554"/>
          </a:xfrm>
          <a:prstGeom prst="rect">
            <a:avLst/>
          </a:prstGeom>
          <a:noFill/>
        </p:spPr>
        <p:txBody>
          <a:bodyPr wrap="square" rtlCol="0">
            <a:spAutoFit/>
          </a:bodyPr>
          <a:lstStyle/>
          <a:p>
            <a:r>
              <a:rPr lang="nl-NL" sz="1600" dirty="0">
                <a:solidFill>
                  <a:schemeClr val="bg1"/>
                </a:solidFill>
              </a:rPr>
              <a:t>RLA&gt;0,25</a:t>
            </a:r>
          </a:p>
        </p:txBody>
      </p:sp>
      <p:graphicFrame>
        <p:nvGraphicFramePr>
          <p:cNvPr id="14" name="Tabel 13">
            <a:extLst>
              <a:ext uri="{FF2B5EF4-FFF2-40B4-BE49-F238E27FC236}">
                <a16:creationId xmlns:a16="http://schemas.microsoft.com/office/drawing/2014/main" id="{65DEDE41-5CBD-A489-C8C8-EC8627857164}"/>
              </a:ext>
            </a:extLst>
          </p:cNvPr>
          <p:cNvGraphicFramePr>
            <a:graphicFrameLocks noGrp="1"/>
          </p:cNvGraphicFramePr>
          <p:nvPr>
            <p:extLst>
              <p:ext uri="{D42A27DB-BD31-4B8C-83A1-F6EECF244321}">
                <p14:modId xmlns:p14="http://schemas.microsoft.com/office/powerpoint/2010/main" val="3088496039"/>
              </p:ext>
            </p:extLst>
          </p:nvPr>
        </p:nvGraphicFramePr>
        <p:xfrm>
          <a:off x="8040217" y="2769750"/>
          <a:ext cx="1728191" cy="701040"/>
        </p:xfrm>
        <a:graphic>
          <a:graphicData uri="http://schemas.openxmlformats.org/drawingml/2006/table">
            <a:tbl>
              <a:tblPr>
                <a:tableStyleId>{5C22544A-7EE6-4342-B048-85BDC9FD1C3A}</a:tableStyleId>
              </a:tblPr>
              <a:tblGrid>
                <a:gridCol w="914399">
                  <a:extLst>
                    <a:ext uri="{9D8B030D-6E8A-4147-A177-3AD203B41FA5}">
                      <a16:colId xmlns:a16="http://schemas.microsoft.com/office/drawing/2014/main" val="3205111785"/>
                    </a:ext>
                  </a:extLst>
                </a:gridCol>
                <a:gridCol w="813792">
                  <a:extLst>
                    <a:ext uri="{9D8B030D-6E8A-4147-A177-3AD203B41FA5}">
                      <a16:colId xmlns:a16="http://schemas.microsoft.com/office/drawing/2014/main" val="1754343192"/>
                    </a:ext>
                  </a:extLst>
                </a:gridCol>
              </a:tblGrid>
              <a:tr h="36195">
                <a:tc>
                  <a:txBody>
                    <a:bodyPr/>
                    <a:lstStyle/>
                    <a:p>
                      <a:pPr algn="l" fontAlgn="b"/>
                      <a:r>
                        <a:rPr lang="nl-NL" sz="1100" u="none" strike="noStrike" dirty="0">
                          <a:effectLst/>
                        </a:rPr>
                        <a:t>DL</a:t>
                      </a:r>
                      <a:endParaRPr lang="nl-N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a:effectLst/>
                        </a:rPr>
                        <a:t>60</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9423738"/>
                  </a:ext>
                </a:extLst>
              </a:tr>
              <a:tr h="158171">
                <a:tc>
                  <a:txBody>
                    <a:bodyPr/>
                    <a:lstStyle/>
                    <a:p>
                      <a:pPr algn="l" fontAlgn="b"/>
                      <a:r>
                        <a:rPr lang="nl-NL" sz="1100" u="none" strike="noStrike">
                          <a:effectLst/>
                        </a:rPr>
                        <a:t>DLE</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dirty="0">
                          <a:effectLst/>
                        </a:rPr>
                        <a:t>37</a:t>
                      </a:r>
                      <a:endParaRPr lang="nl-N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1772190"/>
                  </a:ext>
                </a:extLst>
              </a:tr>
              <a:tr h="158171">
                <a:tc>
                  <a:txBody>
                    <a:bodyPr/>
                    <a:lstStyle/>
                    <a:p>
                      <a:pPr algn="l" fontAlgn="b"/>
                      <a:r>
                        <a:rPr lang="nl-NL" sz="1100" u="none" strike="noStrike">
                          <a:effectLst/>
                        </a:rPr>
                        <a:t>dle/dl</a:t>
                      </a:r>
                      <a:endParaRPr lang="nl-NL"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a:effectLst/>
                        </a:rPr>
                        <a:t>0,62</a:t>
                      </a:r>
                      <a:endParaRPr lang="nl-NL"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73305071"/>
                  </a:ext>
                </a:extLst>
              </a:tr>
              <a:tr h="158171">
                <a:tc>
                  <a:txBody>
                    <a:bodyPr/>
                    <a:lstStyle/>
                    <a:p>
                      <a:pPr algn="l" fontAlgn="b"/>
                      <a:r>
                        <a:rPr lang="nl-NL" sz="1100" u="none" strike="noStrike" dirty="0">
                          <a:effectLst/>
                        </a:rPr>
                        <a:t>LA</a:t>
                      </a:r>
                      <a:endParaRPr lang="nl-NL"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nl-NL" sz="1100" u="none" strike="noStrike" dirty="0">
                          <a:effectLst/>
                        </a:rPr>
                        <a:t>0,38</a:t>
                      </a:r>
                      <a:endParaRPr lang="nl-N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07923080"/>
                  </a:ext>
                </a:extLst>
              </a:tr>
            </a:tbl>
          </a:graphicData>
        </a:graphic>
      </p:graphicFrame>
      <p:sp>
        <p:nvSpPr>
          <p:cNvPr id="15" name="Tekstvak 14">
            <a:extLst>
              <a:ext uri="{FF2B5EF4-FFF2-40B4-BE49-F238E27FC236}">
                <a16:creationId xmlns:a16="http://schemas.microsoft.com/office/drawing/2014/main" id="{A02FDACA-BBC9-B897-D3C4-20BA29AC40D8}"/>
              </a:ext>
            </a:extLst>
          </p:cNvPr>
          <p:cNvSpPr txBox="1"/>
          <p:nvPr/>
        </p:nvSpPr>
        <p:spPr>
          <a:xfrm>
            <a:off x="7954194" y="3514442"/>
            <a:ext cx="2764332" cy="523220"/>
          </a:xfrm>
          <a:prstGeom prst="rect">
            <a:avLst/>
          </a:prstGeom>
          <a:noFill/>
        </p:spPr>
        <p:txBody>
          <a:bodyPr wrap="square" rtlCol="0">
            <a:spAutoFit/>
          </a:bodyPr>
          <a:lstStyle/>
          <a:p>
            <a:r>
              <a:rPr lang="nl-NL" sz="1400" i="1" dirty="0">
                <a:solidFill>
                  <a:schemeClr val="bg1"/>
                </a:solidFill>
              </a:rPr>
              <a:t>De omrekentabel is op de website te vinden onder het kopje ‘</a:t>
            </a:r>
            <a:r>
              <a:rPr lang="nl-NL" sz="1400" i="1" dirty="0" err="1">
                <a:solidFill>
                  <a:schemeClr val="bg1"/>
                </a:solidFill>
              </a:rPr>
              <a:t>bao</a:t>
            </a:r>
            <a:r>
              <a:rPr lang="nl-NL" sz="1400" i="1" dirty="0">
                <a:solidFill>
                  <a:schemeClr val="bg1"/>
                </a:solidFill>
              </a:rPr>
              <a:t>’</a:t>
            </a:r>
          </a:p>
        </p:txBody>
      </p:sp>
    </p:spTree>
    <p:extLst>
      <p:ext uri="{BB962C8B-B14F-4D97-AF65-F5344CB8AC3E}">
        <p14:creationId xmlns:p14="http://schemas.microsoft.com/office/powerpoint/2010/main" val="260221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BB83F3C-E075-5C7C-4097-9A2D96E32EEA}"/>
              </a:ext>
            </a:extLst>
          </p:cNvPr>
          <p:cNvSpPr txBox="1"/>
          <p:nvPr/>
        </p:nvSpPr>
        <p:spPr>
          <a:xfrm>
            <a:off x="3005659" y="142852"/>
            <a:ext cx="8876851" cy="6340197"/>
          </a:xfrm>
          <a:prstGeom prst="rect">
            <a:avLst/>
          </a:prstGeom>
          <a:noFill/>
        </p:spPr>
        <p:txBody>
          <a:bodyPr wrap="square">
            <a:spAutoFit/>
          </a:bodyPr>
          <a:lstStyle/>
          <a:p>
            <a:r>
              <a:rPr lang="nl-NL" b="1" dirty="0">
                <a:solidFill>
                  <a:schemeClr val="bg1"/>
                </a:solidFill>
              </a:rPr>
              <a:t>Procedure VT voor instroom 1 aug 2024</a:t>
            </a:r>
          </a:p>
          <a:p>
            <a:endParaRPr lang="nl-NL" dirty="0">
              <a:solidFill>
                <a:schemeClr val="bg1"/>
              </a:solidFill>
            </a:endParaRPr>
          </a:p>
          <a:p>
            <a:r>
              <a:rPr lang="nl-NL" dirty="0">
                <a:solidFill>
                  <a:schemeClr val="bg1"/>
                </a:solidFill>
              </a:rPr>
              <a:t>Aanmelden met aanmeldingsformulier inclusief uitdraai </a:t>
            </a:r>
          </a:p>
          <a:p>
            <a:r>
              <a:rPr lang="nl-NL" dirty="0">
                <a:solidFill>
                  <a:schemeClr val="bg1"/>
                </a:solidFill>
              </a:rPr>
              <a:t>CITO-</a:t>
            </a:r>
            <a:r>
              <a:rPr lang="nl-NL" dirty="0" err="1">
                <a:solidFill>
                  <a:schemeClr val="bg1"/>
                </a:solidFill>
              </a:rPr>
              <a:t>lovs</a:t>
            </a:r>
            <a:r>
              <a:rPr lang="nl-NL" dirty="0">
                <a:solidFill>
                  <a:schemeClr val="bg1"/>
                </a:solidFill>
              </a:rPr>
              <a:t>, DIA-</a:t>
            </a:r>
            <a:r>
              <a:rPr lang="nl-NL" dirty="0" err="1">
                <a:solidFill>
                  <a:schemeClr val="bg1"/>
                </a:solidFill>
              </a:rPr>
              <a:t>lvs</a:t>
            </a:r>
            <a:r>
              <a:rPr lang="nl-NL" dirty="0">
                <a:solidFill>
                  <a:schemeClr val="bg1"/>
                </a:solidFill>
              </a:rPr>
              <a:t> of Leerling in Beeld 3.0-lvs. </a:t>
            </a:r>
          </a:p>
          <a:p>
            <a:endParaRPr lang="nl-NL" dirty="0">
              <a:solidFill>
                <a:schemeClr val="bg1"/>
              </a:solidFill>
            </a:endParaRPr>
          </a:p>
          <a:p>
            <a:r>
              <a:rPr lang="nl-NL" dirty="0">
                <a:solidFill>
                  <a:schemeClr val="bg1"/>
                </a:solidFill>
              </a:rPr>
              <a:t>A+ nodigt de leerling uit voor NIO indien geldig IQ-onderzoek niet aanwezig is. </a:t>
            </a:r>
          </a:p>
          <a:p>
            <a:r>
              <a:rPr lang="nl-NL" i="1" dirty="0">
                <a:solidFill>
                  <a:schemeClr val="bg1"/>
                </a:solidFill>
              </a:rPr>
              <a:t>Bij uitzondering wordt een leerling individueel getoetst met een WISC-V.</a:t>
            </a:r>
            <a:r>
              <a:rPr lang="nl-NL" dirty="0">
                <a:solidFill>
                  <a:schemeClr val="bg1"/>
                </a:solidFill>
              </a:rPr>
              <a:t>	</a:t>
            </a:r>
          </a:p>
          <a:p>
            <a:endParaRPr lang="nl-NL" dirty="0">
              <a:solidFill>
                <a:schemeClr val="bg1"/>
              </a:solidFill>
            </a:endParaRPr>
          </a:p>
          <a:p>
            <a:r>
              <a:rPr lang="nl-NL" dirty="0">
                <a:solidFill>
                  <a:schemeClr val="bg1"/>
                </a:solidFill>
              </a:rPr>
              <a:t>BAO levert aan: recente didactische gegevens tl, </a:t>
            </a:r>
            <a:r>
              <a:rPr lang="nl-NL" dirty="0" err="1">
                <a:solidFill>
                  <a:schemeClr val="bg1"/>
                </a:solidFill>
              </a:rPr>
              <a:t>bl</a:t>
            </a:r>
            <a:r>
              <a:rPr lang="nl-NL" dirty="0">
                <a:solidFill>
                  <a:schemeClr val="bg1"/>
                </a:solidFill>
              </a:rPr>
              <a:t>, </a:t>
            </a:r>
            <a:r>
              <a:rPr lang="nl-NL" dirty="0" err="1">
                <a:solidFill>
                  <a:schemeClr val="bg1"/>
                </a:solidFill>
              </a:rPr>
              <a:t>sp</a:t>
            </a:r>
            <a:r>
              <a:rPr lang="nl-NL" dirty="0">
                <a:solidFill>
                  <a:schemeClr val="bg1"/>
                </a:solidFill>
              </a:rPr>
              <a:t> &amp; </a:t>
            </a:r>
            <a:r>
              <a:rPr lang="nl-NL" dirty="0" err="1">
                <a:solidFill>
                  <a:schemeClr val="bg1"/>
                </a:solidFill>
              </a:rPr>
              <a:t>inz</a:t>
            </a:r>
            <a:r>
              <a:rPr lang="nl-NL" dirty="0">
                <a:solidFill>
                  <a:schemeClr val="bg1"/>
                </a:solidFill>
              </a:rPr>
              <a:t> rek.</a:t>
            </a:r>
          </a:p>
          <a:p>
            <a:r>
              <a:rPr lang="nl-NL" dirty="0">
                <a:solidFill>
                  <a:schemeClr val="bg1"/>
                </a:solidFill>
              </a:rPr>
              <a:t>Schat eerst niveau in van de leerling, dan:</a:t>
            </a:r>
          </a:p>
          <a:p>
            <a:r>
              <a:rPr lang="nl-NL" dirty="0">
                <a:solidFill>
                  <a:schemeClr val="bg1"/>
                </a:solidFill>
              </a:rPr>
              <a:t>	voor PrO - LOVS M5 (DLE 15-35)</a:t>
            </a:r>
          </a:p>
          <a:p>
            <a:r>
              <a:rPr lang="nl-NL" dirty="0">
                <a:solidFill>
                  <a:schemeClr val="bg1"/>
                </a:solidFill>
              </a:rPr>
              <a:t>	voor LWOO - LOVS M6 (DLE 25-45)</a:t>
            </a:r>
          </a:p>
          <a:p>
            <a:r>
              <a:rPr lang="nl-NL" sz="1000" dirty="0">
                <a:solidFill>
                  <a:schemeClr val="bg1"/>
                </a:solidFill>
              </a:rPr>
              <a:t>	-i.v.m. voorkomen van </a:t>
            </a:r>
            <a:r>
              <a:rPr lang="nl-NL" sz="1000" dirty="0" err="1">
                <a:solidFill>
                  <a:schemeClr val="bg1"/>
                </a:solidFill>
              </a:rPr>
              <a:t>terugtoetsen</a:t>
            </a:r>
            <a:r>
              <a:rPr lang="nl-NL" sz="1000" dirty="0">
                <a:solidFill>
                  <a:schemeClr val="bg1"/>
                </a:solidFill>
              </a:rPr>
              <a:t>-</a:t>
            </a:r>
          </a:p>
          <a:p>
            <a:endParaRPr lang="nl-NL" dirty="0">
              <a:solidFill>
                <a:schemeClr val="bg1"/>
              </a:solidFill>
            </a:endParaRPr>
          </a:p>
          <a:p>
            <a:r>
              <a:rPr lang="nl-NL" dirty="0" err="1">
                <a:solidFill>
                  <a:schemeClr val="bg1"/>
                </a:solidFill>
              </a:rPr>
              <a:t>Wbt</a:t>
            </a:r>
            <a:r>
              <a:rPr lang="nl-NL" dirty="0">
                <a:solidFill>
                  <a:schemeClr val="bg1"/>
                </a:solidFill>
              </a:rPr>
              <a:t> didactische toetsen, graag opsturen: ruwe scores, toetsnaam + versie, datum afname - </a:t>
            </a:r>
            <a:r>
              <a:rPr lang="nl-NL" i="1" dirty="0">
                <a:solidFill>
                  <a:schemeClr val="bg1"/>
                </a:solidFill>
              </a:rPr>
              <a:t>deze scores hoeven niet ingevoerd te worden in Parnassys</a:t>
            </a:r>
          </a:p>
          <a:p>
            <a:endParaRPr lang="nl-NL" dirty="0">
              <a:solidFill>
                <a:schemeClr val="bg1"/>
              </a:solidFill>
            </a:endParaRPr>
          </a:p>
          <a:p>
            <a:r>
              <a:rPr lang="nl-NL" dirty="0">
                <a:solidFill>
                  <a:schemeClr val="bg1"/>
                </a:solidFill>
              </a:rPr>
              <a:t>Eerdere onderzoeksgegevens graag meesturen. Informatie uit het leerlingdossier (</a:t>
            </a:r>
            <a:r>
              <a:rPr lang="nl-NL" dirty="0" err="1">
                <a:solidFill>
                  <a:schemeClr val="bg1"/>
                </a:solidFill>
              </a:rPr>
              <a:t>bijv</a:t>
            </a:r>
            <a:r>
              <a:rPr lang="nl-NL" dirty="0">
                <a:solidFill>
                  <a:schemeClr val="bg1"/>
                </a:solidFill>
              </a:rPr>
              <a:t> didactische </a:t>
            </a:r>
            <a:r>
              <a:rPr lang="nl-NL" dirty="0" err="1">
                <a:solidFill>
                  <a:schemeClr val="bg1"/>
                </a:solidFill>
              </a:rPr>
              <a:t>toetsscores</a:t>
            </a:r>
            <a:r>
              <a:rPr lang="nl-NL" dirty="0">
                <a:solidFill>
                  <a:schemeClr val="bg1"/>
                </a:solidFill>
              </a:rPr>
              <a:t>, </a:t>
            </a:r>
            <a:r>
              <a:rPr lang="nl-NL" dirty="0" err="1">
                <a:solidFill>
                  <a:schemeClr val="bg1"/>
                </a:solidFill>
              </a:rPr>
              <a:t>opp</a:t>
            </a:r>
            <a:r>
              <a:rPr lang="nl-NL" dirty="0">
                <a:solidFill>
                  <a:schemeClr val="bg1"/>
                </a:solidFill>
              </a:rPr>
              <a:t>, </a:t>
            </a:r>
            <a:r>
              <a:rPr lang="nl-NL" dirty="0" err="1">
                <a:solidFill>
                  <a:schemeClr val="bg1"/>
                </a:solidFill>
              </a:rPr>
              <a:t>okr</a:t>
            </a:r>
            <a:r>
              <a:rPr lang="nl-NL" dirty="0">
                <a:solidFill>
                  <a:schemeClr val="bg1"/>
                </a:solidFill>
              </a:rPr>
              <a:t>) mag gedeeld worden. Voor het delen van psychologische onderzoeken is toestemming van ouders nodig. </a:t>
            </a:r>
          </a:p>
          <a:p>
            <a:endParaRPr lang="nl-NL" dirty="0">
              <a:solidFill>
                <a:schemeClr val="bg1"/>
              </a:solidFill>
            </a:endParaRPr>
          </a:p>
          <a:p>
            <a:r>
              <a:rPr lang="nl-NL" dirty="0">
                <a:solidFill>
                  <a:schemeClr val="bg1"/>
                </a:solidFill>
              </a:rPr>
              <a:t>Bij IQ &gt; 90 + soc.-emotionele problemen zoekt A+ contact met basisschool, daarna volgt evt. aanvullend persoonlijkheidsonderzoek</a:t>
            </a:r>
          </a:p>
        </p:txBody>
      </p:sp>
      <p:sp>
        <p:nvSpPr>
          <p:cNvPr id="4" name="Ovale toelichting 3">
            <a:extLst>
              <a:ext uri="{FF2B5EF4-FFF2-40B4-BE49-F238E27FC236}">
                <a16:creationId xmlns:a16="http://schemas.microsoft.com/office/drawing/2014/main" id="{6D585675-397B-111C-B67D-AAF7DB0C5E46}"/>
              </a:ext>
            </a:extLst>
          </p:cNvPr>
          <p:cNvSpPr/>
          <p:nvPr/>
        </p:nvSpPr>
        <p:spPr>
          <a:xfrm>
            <a:off x="9706601" y="2678304"/>
            <a:ext cx="2338441" cy="1128089"/>
          </a:xfrm>
          <a:prstGeom prst="wedgeEllipseCallout">
            <a:avLst>
              <a:gd name="adj1" fmla="val -173203"/>
              <a:gd name="adj2" fmla="val -54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Afgenomen in schooljaar 2023/2024</a:t>
            </a:r>
          </a:p>
        </p:txBody>
      </p:sp>
      <p:sp>
        <p:nvSpPr>
          <p:cNvPr id="8" name="Ovale toelichting 3">
            <a:extLst>
              <a:ext uri="{FF2B5EF4-FFF2-40B4-BE49-F238E27FC236}">
                <a16:creationId xmlns:a16="http://schemas.microsoft.com/office/drawing/2014/main" id="{8C3838FC-2C5F-2632-730A-083D5729044F}"/>
              </a:ext>
            </a:extLst>
          </p:cNvPr>
          <p:cNvSpPr/>
          <p:nvPr/>
        </p:nvSpPr>
        <p:spPr>
          <a:xfrm>
            <a:off x="9430676" y="380709"/>
            <a:ext cx="2614366" cy="1115691"/>
          </a:xfrm>
          <a:prstGeom prst="wedgeEllipseCallout">
            <a:avLst>
              <a:gd name="adj1" fmla="val -61970"/>
              <a:gd name="adj2" fmla="val 61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Geldig IQ onderzoek is afgenomen na augustus 2022 </a:t>
            </a:r>
          </a:p>
        </p:txBody>
      </p:sp>
    </p:spTree>
    <p:extLst>
      <p:ext uri="{BB962C8B-B14F-4D97-AF65-F5344CB8AC3E}">
        <p14:creationId xmlns:p14="http://schemas.microsoft.com/office/powerpoint/2010/main" val="41720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5C1D469D-2F70-0513-7C93-AA2EE9B9B1F2}"/>
              </a:ext>
            </a:extLst>
          </p:cNvPr>
          <p:cNvSpPr txBox="1"/>
          <p:nvPr/>
        </p:nvSpPr>
        <p:spPr>
          <a:xfrm>
            <a:off x="3215681" y="1637363"/>
            <a:ext cx="7056784" cy="3139321"/>
          </a:xfrm>
          <a:prstGeom prst="rect">
            <a:avLst/>
          </a:prstGeom>
          <a:noFill/>
        </p:spPr>
        <p:txBody>
          <a:bodyPr wrap="square" rtlCol="0">
            <a:spAutoFit/>
          </a:bodyPr>
          <a:lstStyle/>
          <a:p>
            <a:r>
              <a:rPr lang="nl-NL" b="1" dirty="0">
                <a:solidFill>
                  <a:schemeClr val="bg1"/>
                </a:solidFill>
              </a:rPr>
              <a:t>Procedure VT voor instroom 1 aug 2024</a:t>
            </a:r>
          </a:p>
          <a:p>
            <a:endParaRPr lang="nl-NL" dirty="0">
              <a:solidFill>
                <a:schemeClr val="bg1"/>
              </a:solidFill>
            </a:endParaRPr>
          </a:p>
          <a:p>
            <a:r>
              <a:rPr lang="nl-NL" dirty="0">
                <a:solidFill>
                  <a:schemeClr val="bg1"/>
                </a:solidFill>
              </a:rPr>
              <a:t>Aanmelden voor de Vroege Toets </a:t>
            </a:r>
            <a:r>
              <a:rPr lang="nl-NL" dirty="0" err="1">
                <a:solidFill>
                  <a:schemeClr val="bg1"/>
                </a:solidFill>
              </a:rPr>
              <a:t>zsm</a:t>
            </a:r>
            <a:endParaRPr lang="nl-NL" dirty="0">
              <a:solidFill>
                <a:schemeClr val="bg1"/>
              </a:solidFill>
            </a:endParaRPr>
          </a:p>
          <a:p>
            <a:endParaRPr lang="nl-NL" dirty="0">
              <a:solidFill>
                <a:schemeClr val="bg1"/>
              </a:solidFill>
            </a:endParaRPr>
          </a:p>
          <a:p>
            <a:r>
              <a:rPr lang="nl-NL" dirty="0">
                <a:solidFill>
                  <a:schemeClr val="bg1"/>
                </a:solidFill>
              </a:rPr>
              <a:t>Data NIO 	</a:t>
            </a:r>
          </a:p>
          <a:p>
            <a:r>
              <a:rPr lang="nl-NL" dirty="0">
                <a:solidFill>
                  <a:schemeClr val="bg1"/>
                </a:solidFill>
              </a:rPr>
              <a:t>-Do 9 november 2023	 </a:t>
            </a:r>
          </a:p>
          <a:p>
            <a:r>
              <a:rPr lang="nl-NL" dirty="0">
                <a:solidFill>
                  <a:schemeClr val="bg1"/>
                </a:solidFill>
              </a:rPr>
              <a:t>-Do 16 november 2023	</a:t>
            </a:r>
          </a:p>
          <a:p>
            <a:r>
              <a:rPr lang="nl-NL" dirty="0">
                <a:solidFill>
                  <a:schemeClr val="bg1"/>
                </a:solidFill>
              </a:rPr>
              <a:t>-Do 7 december 2023</a:t>
            </a:r>
          </a:p>
          <a:p>
            <a:endParaRPr lang="nl-NL" i="1" dirty="0">
              <a:solidFill>
                <a:schemeClr val="bg1"/>
              </a:solidFill>
            </a:endParaRPr>
          </a:p>
          <a:p>
            <a:r>
              <a:rPr lang="nl-NL" dirty="0">
                <a:solidFill>
                  <a:schemeClr val="bg1"/>
                </a:solidFill>
              </a:rPr>
              <a:t>Advies voor de kerstvakantie?</a:t>
            </a:r>
          </a:p>
          <a:p>
            <a:r>
              <a:rPr lang="nl-NL" dirty="0">
                <a:solidFill>
                  <a:schemeClr val="bg1"/>
                </a:solidFill>
              </a:rPr>
              <a:t>Didactische gegevens aanleveren voor </a:t>
            </a:r>
            <a:r>
              <a:rPr lang="nl-NL" b="1" dirty="0">
                <a:solidFill>
                  <a:schemeClr val="bg1"/>
                </a:solidFill>
              </a:rPr>
              <a:t>13 november 2023</a:t>
            </a:r>
            <a:r>
              <a:rPr lang="nl-NL" dirty="0">
                <a:solidFill>
                  <a:schemeClr val="bg1"/>
                </a:solidFill>
              </a:rPr>
              <a:t>!</a:t>
            </a:r>
          </a:p>
        </p:txBody>
      </p:sp>
    </p:spTree>
    <p:extLst>
      <p:ext uri="{BB962C8B-B14F-4D97-AF65-F5344CB8AC3E}">
        <p14:creationId xmlns:p14="http://schemas.microsoft.com/office/powerpoint/2010/main" val="394832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88939D98-81C4-C17C-AFFF-F2142C57C5FD}"/>
              </a:ext>
            </a:extLst>
          </p:cNvPr>
          <p:cNvSpPr/>
          <p:nvPr/>
        </p:nvSpPr>
        <p:spPr>
          <a:xfrm>
            <a:off x="3116167" y="531523"/>
            <a:ext cx="7444001" cy="3416320"/>
          </a:xfrm>
          <a:prstGeom prst="rect">
            <a:avLst/>
          </a:prstGeom>
        </p:spPr>
        <p:txBody>
          <a:bodyPr wrap="square">
            <a:spAutoFit/>
          </a:bodyPr>
          <a:lstStyle/>
          <a:p>
            <a:r>
              <a:rPr lang="nl-NL" dirty="0">
                <a:solidFill>
                  <a:schemeClr val="bg1"/>
                </a:solidFill>
              </a:rPr>
              <a:t>Voor NT-2 leerling kan een taalarrangement aangevraagd worden. </a:t>
            </a:r>
          </a:p>
          <a:p>
            <a:endParaRPr lang="nl-NL" dirty="0">
              <a:solidFill>
                <a:schemeClr val="bg1"/>
              </a:solidFill>
            </a:endParaRPr>
          </a:p>
          <a:p>
            <a:r>
              <a:rPr lang="nl-NL" dirty="0">
                <a:solidFill>
                  <a:schemeClr val="bg1"/>
                </a:solidFill>
              </a:rPr>
              <a:t>Basisonderwijs geeft aan dat er een taalachterstand is en dat de desbetreffende leerling op de basisschool hiervoor extra ondersteuning krijgt en dat het wenselijk is om deze ondersteuning ook op het VO aan te bieden. </a:t>
            </a:r>
          </a:p>
          <a:p>
            <a:endParaRPr lang="nl-NL" dirty="0">
              <a:solidFill>
                <a:schemeClr val="bg1"/>
              </a:solidFill>
            </a:endParaRPr>
          </a:p>
          <a:p>
            <a:r>
              <a:rPr lang="nl-NL" dirty="0">
                <a:solidFill>
                  <a:schemeClr val="bg1"/>
                </a:solidFill>
              </a:rPr>
              <a:t>Van belang is:</a:t>
            </a:r>
          </a:p>
          <a:p>
            <a:pPr marL="742950" lvl="1" indent="-285750">
              <a:buFont typeface="Arial" panose="020B0604020202020204" pitchFamily="34" charset="0"/>
              <a:buChar char="•"/>
            </a:pPr>
            <a:r>
              <a:rPr lang="nl-NL" dirty="0">
                <a:solidFill>
                  <a:schemeClr val="bg1"/>
                </a:solidFill>
              </a:rPr>
              <a:t>Wanneer is de leerling in Nederland gekomen (&lt;6 jaar)?</a:t>
            </a:r>
          </a:p>
          <a:p>
            <a:pPr marL="742950" lvl="1" indent="-285750">
              <a:buFont typeface="Arial" panose="020B0604020202020204" pitchFamily="34" charset="0"/>
              <a:buChar char="•"/>
            </a:pPr>
            <a:r>
              <a:rPr lang="nl-NL" dirty="0">
                <a:solidFill>
                  <a:schemeClr val="bg1"/>
                </a:solidFill>
              </a:rPr>
              <a:t>Zijn de verwachtingen hoger dan de didactische scores van de leerling?</a:t>
            </a:r>
          </a:p>
          <a:p>
            <a:pPr lvl="1"/>
            <a:endParaRPr lang="nl-NL" dirty="0"/>
          </a:p>
        </p:txBody>
      </p:sp>
      <p:sp>
        <p:nvSpPr>
          <p:cNvPr id="3" name="Tekstvak 2">
            <a:extLst>
              <a:ext uri="{FF2B5EF4-FFF2-40B4-BE49-F238E27FC236}">
                <a16:creationId xmlns:a16="http://schemas.microsoft.com/office/drawing/2014/main" id="{D91BAB48-7BB6-3F5E-91F7-CC0906E255A3}"/>
              </a:ext>
            </a:extLst>
          </p:cNvPr>
          <p:cNvSpPr txBox="1"/>
          <p:nvPr/>
        </p:nvSpPr>
        <p:spPr>
          <a:xfrm>
            <a:off x="3104665" y="210085"/>
            <a:ext cx="4957122" cy="369332"/>
          </a:xfrm>
          <a:prstGeom prst="rect">
            <a:avLst/>
          </a:prstGeom>
          <a:noFill/>
        </p:spPr>
        <p:txBody>
          <a:bodyPr wrap="square" rtlCol="0">
            <a:spAutoFit/>
          </a:bodyPr>
          <a:lstStyle/>
          <a:p>
            <a:r>
              <a:rPr lang="nl-NL" b="1" dirty="0">
                <a:solidFill>
                  <a:schemeClr val="bg1"/>
                </a:solidFill>
              </a:rPr>
              <a:t>Taalarrangement – NT2 leerling</a:t>
            </a:r>
          </a:p>
        </p:txBody>
      </p:sp>
      <p:sp>
        <p:nvSpPr>
          <p:cNvPr id="4" name="Tekstvak 3">
            <a:extLst>
              <a:ext uri="{FF2B5EF4-FFF2-40B4-BE49-F238E27FC236}">
                <a16:creationId xmlns:a16="http://schemas.microsoft.com/office/drawing/2014/main" id="{DDEC66C5-5D52-168B-AF28-37DB46EB8710}"/>
              </a:ext>
            </a:extLst>
          </p:cNvPr>
          <p:cNvSpPr txBox="1"/>
          <p:nvPr/>
        </p:nvSpPr>
        <p:spPr>
          <a:xfrm>
            <a:off x="3104665" y="4168967"/>
            <a:ext cx="7443997" cy="2585323"/>
          </a:xfrm>
          <a:prstGeom prst="rect">
            <a:avLst/>
          </a:prstGeom>
          <a:noFill/>
        </p:spPr>
        <p:txBody>
          <a:bodyPr wrap="square" rtlCol="0">
            <a:spAutoFit/>
          </a:bodyPr>
          <a:lstStyle/>
          <a:p>
            <a:r>
              <a:rPr lang="nl-NL" dirty="0">
                <a:solidFill>
                  <a:schemeClr val="bg1"/>
                </a:solidFill>
              </a:rPr>
              <a:t>Aanvragen taalarrangement via </a:t>
            </a:r>
            <a:r>
              <a:rPr lang="nl-NL" dirty="0">
                <a:solidFill>
                  <a:schemeClr val="bg1"/>
                </a:solidFill>
                <a:hlinkClick r:id="rId3">
                  <a:extLst>
                    <a:ext uri="{A12FA001-AC4F-418D-AE19-62706E023703}">
                      <ahyp:hlinkClr xmlns:ahyp="http://schemas.microsoft.com/office/drawing/2018/hyperlinkcolor" val="tx"/>
                    </a:ext>
                  </a:extLst>
                </a:hlinkClick>
              </a:rPr>
              <a:t>www.aandachtplus.nl</a:t>
            </a:r>
            <a:endParaRPr lang="nl-NL" dirty="0">
              <a:solidFill>
                <a:schemeClr val="bg1"/>
              </a:solidFill>
            </a:endParaRPr>
          </a:p>
          <a:p>
            <a:endParaRPr lang="nl-NL" dirty="0">
              <a:solidFill>
                <a:schemeClr val="bg1"/>
              </a:solidFill>
            </a:endParaRPr>
          </a:p>
          <a:p>
            <a:r>
              <a:rPr lang="nl-NL" dirty="0">
                <a:solidFill>
                  <a:schemeClr val="bg1"/>
                </a:solidFill>
              </a:rPr>
              <a:t>Inhoud taalarrangement</a:t>
            </a:r>
          </a:p>
          <a:p>
            <a:r>
              <a:rPr lang="nl-NL" dirty="0">
                <a:solidFill>
                  <a:schemeClr val="bg1"/>
                </a:solidFill>
              </a:rPr>
              <a:t>Directe ondersteuning door ondersteuner bij vakken / docenten in de klas</a:t>
            </a:r>
          </a:p>
          <a:p>
            <a:endParaRPr lang="nl-NL" dirty="0">
              <a:solidFill>
                <a:schemeClr val="bg1"/>
              </a:solidFill>
            </a:endParaRPr>
          </a:p>
          <a:p>
            <a:r>
              <a:rPr lang="nl-NL" dirty="0">
                <a:solidFill>
                  <a:schemeClr val="bg1"/>
                </a:solidFill>
              </a:rPr>
              <a:t>NT-2 leerlingen hebben recht op extra tijd en bijvoorbeeld het gebruik van een woordenboek. </a:t>
            </a:r>
          </a:p>
          <a:p>
            <a:pPr algn="ctr"/>
            <a:endParaRPr lang="nl-NL" dirty="0"/>
          </a:p>
        </p:txBody>
      </p:sp>
      <p:sp>
        <p:nvSpPr>
          <p:cNvPr id="8" name="Tekstvak 7">
            <a:extLst>
              <a:ext uri="{FF2B5EF4-FFF2-40B4-BE49-F238E27FC236}">
                <a16:creationId xmlns:a16="http://schemas.microsoft.com/office/drawing/2014/main" id="{B46416CD-08A0-27DF-4513-61ADF4F8A6D6}"/>
              </a:ext>
            </a:extLst>
          </p:cNvPr>
          <p:cNvSpPr txBox="1"/>
          <p:nvPr/>
        </p:nvSpPr>
        <p:spPr>
          <a:xfrm rot="10800000" flipV="1">
            <a:off x="3116165" y="3627979"/>
            <a:ext cx="7432496" cy="369332"/>
          </a:xfrm>
          <a:prstGeom prst="rect">
            <a:avLst/>
          </a:prstGeom>
          <a:noFill/>
        </p:spPr>
        <p:txBody>
          <a:bodyPr wrap="square" rtlCol="0">
            <a:spAutoFit/>
          </a:bodyPr>
          <a:lstStyle/>
          <a:p>
            <a:r>
              <a:rPr lang="nl-NL" i="1" dirty="0">
                <a:solidFill>
                  <a:schemeClr val="bg1"/>
                </a:solidFill>
              </a:rPr>
              <a:t>Extra aandacht voor NT2 leerlingen die aan </a:t>
            </a:r>
            <a:r>
              <a:rPr lang="nl-NL" i="1" dirty="0" err="1">
                <a:solidFill>
                  <a:schemeClr val="bg1"/>
                </a:solidFill>
              </a:rPr>
              <a:t>lwoo</a:t>
            </a:r>
            <a:r>
              <a:rPr lang="nl-NL" i="1" dirty="0">
                <a:solidFill>
                  <a:schemeClr val="bg1"/>
                </a:solidFill>
              </a:rPr>
              <a:t>-criteria voldoen</a:t>
            </a:r>
          </a:p>
        </p:txBody>
      </p:sp>
    </p:spTree>
    <p:extLst>
      <p:ext uri="{BB962C8B-B14F-4D97-AF65-F5344CB8AC3E}">
        <p14:creationId xmlns:p14="http://schemas.microsoft.com/office/powerpoint/2010/main" val="120321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6F74A5E7-3FBD-DDF6-1B10-B6F1D31C29A5}"/>
              </a:ext>
            </a:extLst>
          </p:cNvPr>
          <p:cNvSpPr txBox="1"/>
          <p:nvPr/>
        </p:nvSpPr>
        <p:spPr>
          <a:xfrm>
            <a:off x="3071665" y="1944463"/>
            <a:ext cx="7081487" cy="2862322"/>
          </a:xfrm>
          <a:prstGeom prst="rect">
            <a:avLst/>
          </a:prstGeom>
          <a:noFill/>
        </p:spPr>
        <p:txBody>
          <a:bodyPr wrap="square">
            <a:spAutoFit/>
          </a:bodyPr>
          <a:lstStyle/>
          <a:p>
            <a:r>
              <a:rPr lang="nl-NL" b="1" dirty="0">
                <a:solidFill>
                  <a:schemeClr val="bg1"/>
                </a:solidFill>
              </a:rPr>
              <a:t>Overig groep 8</a:t>
            </a:r>
          </a:p>
          <a:p>
            <a:endParaRPr lang="nl-NL" u="sng" dirty="0">
              <a:solidFill>
                <a:schemeClr val="bg1"/>
              </a:solidFill>
            </a:endParaRPr>
          </a:p>
          <a:p>
            <a:r>
              <a:rPr lang="nl-NL" dirty="0">
                <a:solidFill>
                  <a:schemeClr val="bg1"/>
                </a:solidFill>
              </a:rPr>
              <a:t>Dyslexie</a:t>
            </a:r>
          </a:p>
          <a:p>
            <a:pPr marL="285750" indent="-285750">
              <a:buFontTx/>
              <a:buChar char="-"/>
            </a:pPr>
            <a:r>
              <a:rPr lang="nl-NL" dirty="0">
                <a:solidFill>
                  <a:schemeClr val="bg1"/>
                </a:solidFill>
              </a:rPr>
              <a:t>Leerlingen met dyslexie die voor 1 april 2024 worden aangemeld, starten met verklaring in VO wanneer dyslexie wordt vastgesteld</a:t>
            </a:r>
          </a:p>
          <a:p>
            <a:pPr marL="285750" indent="-285750">
              <a:buFontTx/>
              <a:buChar char="-"/>
            </a:pPr>
            <a:r>
              <a:rPr lang="nl-NL" dirty="0">
                <a:solidFill>
                  <a:schemeClr val="bg1"/>
                </a:solidFill>
              </a:rPr>
              <a:t>Is niet bedoeld voor de extra faciliteiten doorstroom/eindtoets </a:t>
            </a:r>
            <a:r>
              <a:rPr lang="nl-NL" dirty="0" err="1">
                <a:solidFill>
                  <a:schemeClr val="bg1"/>
                </a:solidFill>
              </a:rPr>
              <a:t>bao</a:t>
            </a:r>
            <a:endParaRPr lang="nl-NL" dirty="0">
              <a:solidFill>
                <a:schemeClr val="bg1"/>
              </a:solidFill>
            </a:endParaRPr>
          </a:p>
          <a:p>
            <a:pPr marL="285750" indent="-285750">
              <a:buFontTx/>
              <a:buChar char="-"/>
            </a:pPr>
            <a:r>
              <a:rPr lang="nl-NL" dirty="0">
                <a:solidFill>
                  <a:schemeClr val="bg1"/>
                </a:solidFill>
              </a:rPr>
              <a:t>Voor dyslexieprocedure zie website aandachtplus, kopje ‘</a:t>
            </a:r>
            <a:r>
              <a:rPr lang="nl-NL" dirty="0" err="1">
                <a:solidFill>
                  <a:schemeClr val="bg1"/>
                </a:solidFill>
              </a:rPr>
              <a:t>bao</a:t>
            </a:r>
            <a:r>
              <a:rPr lang="nl-NL" dirty="0">
                <a:solidFill>
                  <a:schemeClr val="bg1"/>
                </a:solidFill>
              </a:rPr>
              <a:t>’</a:t>
            </a:r>
          </a:p>
          <a:p>
            <a:endParaRPr lang="nl-NL" dirty="0">
              <a:solidFill>
                <a:schemeClr val="bg1"/>
              </a:solidFill>
            </a:endParaRPr>
          </a:p>
        </p:txBody>
      </p:sp>
    </p:spTree>
    <p:extLst>
      <p:ext uri="{BB962C8B-B14F-4D97-AF65-F5344CB8AC3E}">
        <p14:creationId xmlns:p14="http://schemas.microsoft.com/office/powerpoint/2010/main" val="316580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6E3664BC-D103-6DA7-7870-F17D88325D23}"/>
              </a:ext>
            </a:extLst>
          </p:cNvPr>
          <p:cNvSpPr txBox="1"/>
          <p:nvPr/>
        </p:nvSpPr>
        <p:spPr>
          <a:xfrm>
            <a:off x="3120833" y="2060848"/>
            <a:ext cx="7398552" cy="3139321"/>
          </a:xfrm>
          <a:prstGeom prst="rect">
            <a:avLst/>
          </a:prstGeom>
          <a:noFill/>
        </p:spPr>
        <p:txBody>
          <a:bodyPr wrap="square">
            <a:spAutoFit/>
          </a:bodyPr>
          <a:lstStyle/>
          <a:p>
            <a:endParaRPr lang="nl-NL" dirty="0"/>
          </a:p>
          <a:p>
            <a:r>
              <a:rPr lang="nl-NL" b="1" dirty="0">
                <a:solidFill>
                  <a:schemeClr val="bg1"/>
                </a:solidFill>
              </a:rPr>
              <a:t>Algemeen aandachtspunten</a:t>
            </a:r>
          </a:p>
          <a:p>
            <a:r>
              <a:rPr lang="nl-NL" dirty="0">
                <a:solidFill>
                  <a:schemeClr val="bg1"/>
                </a:solidFill>
              </a:rPr>
              <a:t>Leerlingen met extra ondersteuning vroeg aanmelden</a:t>
            </a:r>
          </a:p>
          <a:p>
            <a:pPr marL="285750" indent="-285750">
              <a:buFontTx/>
              <a:buChar char="-"/>
            </a:pPr>
            <a:r>
              <a:rPr lang="nl-NL" dirty="0">
                <a:solidFill>
                  <a:schemeClr val="bg1"/>
                </a:solidFill>
              </a:rPr>
              <a:t>garandeert een plek</a:t>
            </a:r>
          </a:p>
          <a:p>
            <a:pPr marL="285750" indent="-285750">
              <a:buFontTx/>
              <a:buChar char="-"/>
            </a:pPr>
            <a:r>
              <a:rPr lang="nl-NL" dirty="0">
                <a:solidFill>
                  <a:schemeClr val="bg1"/>
                </a:solidFill>
              </a:rPr>
              <a:t>ouders en leerling weten waar ze aan toe zijn</a:t>
            </a:r>
          </a:p>
          <a:p>
            <a:pPr marL="285750" indent="-285750">
              <a:buFontTx/>
              <a:buChar char="-"/>
            </a:pPr>
            <a:endParaRPr lang="nl-NL" dirty="0">
              <a:solidFill>
                <a:schemeClr val="bg1"/>
              </a:solidFill>
            </a:endParaRPr>
          </a:p>
          <a:p>
            <a:r>
              <a:rPr lang="nl-NL" dirty="0">
                <a:solidFill>
                  <a:schemeClr val="bg1"/>
                </a:solidFill>
              </a:rPr>
              <a:t>En</a:t>
            </a:r>
          </a:p>
          <a:p>
            <a:endParaRPr lang="nl-NL" dirty="0">
              <a:solidFill>
                <a:schemeClr val="bg1"/>
              </a:solidFill>
            </a:endParaRPr>
          </a:p>
          <a:p>
            <a:pPr marL="285750" indent="-285750">
              <a:buFontTx/>
              <a:buChar char="-"/>
            </a:pPr>
            <a:r>
              <a:rPr lang="nl-NL" i="1" dirty="0">
                <a:solidFill>
                  <a:schemeClr val="bg1"/>
                </a:solidFill>
              </a:rPr>
              <a:t>Check of de nodige handtekeningen zijn gezet!</a:t>
            </a:r>
          </a:p>
          <a:p>
            <a:pPr marL="285750" indent="-285750">
              <a:buFontTx/>
              <a:buChar char="-"/>
            </a:pPr>
            <a:r>
              <a:rPr lang="nl-NL" dirty="0">
                <a:solidFill>
                  <a:schemeClr val="bg1"/>
                </a:solidFill>
              </a:rPr>
              <a:t>Toestemmingsformulieren voor afname NIO of WISC staan op de website</a:t>
            </a:r>
          </a:p>
        </p:txBody>
      </p:sp>
    </p:spTree>
    <p:extLst>
      <p:ext uri="{BB962C8B-B14F-4D97-AF65-F5344CB8AC3E}">
        <p14:creationId xmlns:p14="http://schemas.microsoft.com/office/powerpoint/2010/main" val="198950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Camera S45 023"/>
          <p:cNvPicPr/>
          <p:nvPr/>
        </p:nvPicPr>
        <p:blipFill>
          <a:blip r:embed="rId3" cstate="print"/>
          <a:srcRect/>
          <a:stretch>
            <a:fillRect/>
          </a:stretch>
        </p:blipFill>
        <p:spPr bwMode="auto">
          <a:xfrm>
            <a:off x="3041246" y="112966"/>
            <a:ext cx="1014045" cy="604185"/>
          </a:xfrm>
          <a:prstGeom prst="rect">
            <a:avLst/>
          </a:prstGeom>
          <a:noFill/>
        </p:spPr>
      </p:pic>
      <p:pic>
        <p:nvPicPr>
          <p:cNvPr id="7" name="Afbeelding 6" descr="Camera S45 026"/>
          <p:cNvPicPr/>
          <p:nvPr/>
        </p:nvPicPr>
        <p:blipFill>
          <a:blip r:embed="rId4" cstate="print"/>
          <a:srcRect/>
          <a:stretch>
            <a:fillRect/>
          </a:stretch>
        </p:blipFill>
        <p:spPr bwMode="auto">
          <a:xfrm>
            <a:off x="3040802" y="2052739"/>
            <a:ext cx="1014044" cy="562372"/>
          </a:xfrm>
          <a:prstGeom prst="rect">
            <a:avLst/>
          </a:prstGeom>
          <a:noFill/>
        </p:spPr>
      </p:pic>
      <p:pic>
        <p:nvPicPr>
          <p:cNvPr id="8" name="Afbeelding 7" descr="Camera S45 002"/>
          <p:cNvPicPr/>
          <p:nvPr/>
        </p:nvPicPr>
        <p:blipFill rotWithShape="1">
          <a:blip r:embed="rId5" cstate="print"/>
          <a:srcRect b="13050"/>
          <a:stretch/>
        </p:blipFill>
        <p:spPr bwMode="auto">
          <a:xfrm>
            <a:off x="3065067" y="3260212"/>
            <a:ext cx="1033521" cy="645725"/>
          </a:xfrm>
          <a:prstGeom prst="rect">
            <a:avLst/>
          </a:prstGeom>
          <a:noFill/>
        </p:spPr>
      </p:pic>
      <p:pic>
        <p:nvPicPr>
          <p:cNvPr id="9" name="Afbeelding 8" descr="Camera S45 001"/>
          <p:cNvPicPr/>
          <p:nvPr/>
        </p:nvPicPr>
        <p:blipFill>
          <a:blip r:embed="rId6" cstate="print"/>
          <a:srcRect/>
          <a:stretch>
            <a:fillRect/>
          </a:stretch>
        </p:blipFill>
        <p:spPr bwMode="auto">
          <a:xfrm>
            <a:off x="3074094" y="5233751"/>
            <a:ext cx="1040261" cy="578530"/>
          </a:xfrm>
          <a:prstGeom prst="rect">
            <a:avLst/>
          </a:prstGeom>
          <a:noFill/>
        </p:spPr>
      </p:pic>
      <p:cxnSp>
        <p:nvCxnSpPr>
          <p:cNvPr id="12" name="Rechte verbindingslijn 11"/>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Afbeelding 15" descr="BM foto.png"/>
          <p:cNvPicPr>
            <a:picLocks noChangeAspect="1"/>
          </p:cNvPicPr>
          <p:nvPr/>
        </p:nvPicPr>
        <p:blipFill>
          <a:blip r:embed="rId7" cstate="print"/>
          <a:srcRect b="11243"/>
          <a:stretch>
            <a:fillRect/>
          </a:stretch>
        </p:blipFill>
        <p:spPr>
          <a:xfrm>
            <a:off x="3044439" y="1381719"/>
            <a:ext cx="1014044" cy="637809"/>
          </a:xfrm>
          <a:prstGeom prst="rect">
            <a:avLst/>
          </a:prstGeom>
        </p:spPr>
      </p:pic>
      <p:pic>
        <p:nvPicPr>
          <p:cNvPr id="18" name="Afbeelding 17" descr="BC foto.png"/>
          <p:cNvPicPr>
            <a:picLocks noChangeAspect="1"/>
          </p:cNvPicPr>
          <p:nvPr/>
        </p:nvPicPr>
        <p:blipFill rotWithShape="1">
          <a:blip r:embed="rId8" cstate="print"/>
          <a:srcRect t="6522" b="21387"/>
          <a:stretch/>
        </p:blipFill>
        <p:spPr>
          <a:xfrm>
            <a:off x="3050272" y="5849424"/>
            <a:ext cx="1064082" cy="557865"/>
          </a:xfrm>
          <a:prstGeom prst="rect">
            <a:avLst/>
          </a:prstGeom>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1418" b="22679"/>
          <a:stretch>
            <a:fillRect/>
          </a:stretch>
        </p:blipFill>
        <p:spPr bwMode="auto">
          <a:xfrm>
            <a:off x="3049496" y="753325"/>
            <a:ext cx="1005794" cy="593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t="13174"/>
          <a:stretch/>
        </p:blipFill>
        <p:spPr bwMode="auto">
          <a:xfrm>
            <a:off x="3065066" y="2664627"/>
            <a:ext cx="1026780" cy="56237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8326" y="3933275"/>
            <a:ext cx="1033520" cy="64892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58326" y="4605883"/>
            <a:ext cx="1041374" cy="60418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ekstvak 1"/>
          <p:cNvSpPr txBox="1"/>
          <p:nvPr/>
        </p:nvSpPr>
        <p:spPr>
          <a:xfrm>
            <a:off x="4465484" y="1762971"/>
            <a:ext cx="5902251" cy="3447098"/>
          </a:xfrm>
          <a:prstGeom prst="rect">
            <a:avLst/>
          </a:prstGeom>
          <a:noFill/>
        </p:spPr>
        <p:txBody>
          <a:bodyPr wrap="square" rtlCol="0">
            <a:spAutoFit/>
          </a:bodyPr>
          <a:lstStyle/>
          <a:p>
            <a:r>
              <a:rPr lang="nl-NL" sz="2400" dirty="0">
                <a:solidFill>
                  <a:schemeClr val="bg1"/>
                </a:solidFill>
              </a:rPr>
              <a:t>Leerlingen met extra ondersteuningsbehoefte</a:t>
            </a:r>
          </a:p>
          <a:p>
            <a:pPr algn="ctr"/>
            <a:r>
              <a:rPr lang="nl-NL" sz="2400" dirty="0">
                <a:solidFill>
                  <a:schemeClr val="bg1"/>
                </a:solidFill>
              </a:rPr>
              <a:t>vanuit het primair onderwijs</a:t>
            </a:r>
          </a:p>
          <a:p>
            <a:pPr algn="ctr"/>
            <a:endParaRPr lang="nl-NL" sz="2400" dirty="0">
              <a:solidFill>
                <a:schemeClr val="bg1"/>
              </a:solidFill>
            </a:endParaRPr>
          </a:p>
          <a:p>
            <a:pPr algn="ctr"/>
            <a:endParaRPr lang="nl-NL" sz="2400" dirty="0">
              <a:solidFill>
                <a:schemeClr val="bg1"/>
              </a:solidFill>
            </a:endParaRPr>
          </a:p>
          <a:p>
            <a:pPr marL="342900" indent="-342900">
              <a:buFont typeface="Wingdings" panose="05000000000000000000" pitchFamily="2" charset="2"/>
              <a:buChar char="§"/>
            </a:pPr>
            <a:r>
              <a:rPr lang="nl-NL" sz="2000" dirty="0">
                <a:solidFill>
                  <a:schemeClr val="bg1"/>
                </a:solidFill>
              </a:rPr>
              <a:t>Plaatsing Praktijkonderwijs/LWOO</a:t>
            </a:r>
          </a:p>
          <a:p>
            <a:pPr marL="342900" indent="-342900">
              <a:buFont typeface="Wingdings" panose="05000000000000000000" pitchFamily="2" charset="2"/>
              <a:buChar char="§"/>
            </a:pPr>
            <a:r>
              <a:rPr lang="nl-NL" sz="2000" dirty="0">
                <a:solidFill>
                  <a:schemeClr val="bg1"/>
                </a:solidFill>
              </a:rPr>
              <a:t>Advies leerlingen PO-V(S)O</a:t>
            </a:r>
          </a:p>
          <a:p>
            <a:pPr marL="342900" indent="-342900">
              <a:buFont typeface="Wingdings" panose="05000000000000000000" pitchFamily="2" charset="2"/>
              <a:buChar char="§"/>
            </a:pPr>
            <a:r>
              <a:rPr lang="nl-NL" sz="2000" dirty="0">
                <a:solidFill>
                  <a:schemeClr val="bg1"/>
                </a:solidFill>
              </a:rPr>
              <a:t>Dyslexie</a:t>
            </a:r>
          </a:p>
          <a:p>
            <a:pPr marL="342900" indent="-342900">
              <a:buFont typeface="Wingdings" panose="05000000000000000000" pitchFamily="2" charset="2"/>
              <a:buChar char="§"/>
            </a:pPr>
            <a:r>
              <a:rPr lang="nl-NL" sz="2000" dirty="0">
                <a:solidFill>
                  <a:schemeClr val="bg1"/>
                </a:solidFill>
              </a:rPr>
              <a:t>NT-2 leerling - taalarrangement</a:t>
            </a:r>
          </a:p>
          <a:p>
            <a:pPr algn="ctr"/>
            <a:endParaRPr lang="nl-NL" dirty="0"/>
          </a:p>
        </p:txBody>
      </p:sp>
      <p:sp>
        <p:nvSpPr>
          <p:cNvPr id="4" name="Tekstvak 3"/>
          <p:cNvSpPr txBox="1"/>
          <p:nvPr/>
        </p:nvSpPr>
        <p:spPr>
          <a:xfrm>
            <a:off x="4465484" y="5553630"/>
            <a:ext cx="3771879" cy="369332"/>
          </a:xfrm>
          <a:prstGeom prst="rect">
            <a:avLst/>
          </a:prstGeom>
          <a:noFill/>
        </p:spPr>
        <p:txBody>
          <a:bodyPr wrap="square" rtlCol="0">
            <a:spAutoFit/>
          </a:bodyPr>
          <a:lstStyle/>
          <a:p>
            <a:r>
              <a:rPr lang="nl-NL" dirty="0">
                <a:solidFill>
                  <a:schemeClr val="bg1"/>
                </a:solidFill>
              </a:rPr>
              <a:t>November 2023</a:t>
            </a:r>
          </a:p>
        </p:txBody>
      </p:sp>
    </p:spTree>
    <p:extLst>
      <p:ext uri="{BB962C8B-B14F-4D97-AF65-F5344CB8AC3E}">
        <p14:creationId xmlns:p14="http://schemas.microsoft.com/office/powerpoint/2010/main" val="7366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19B2798C-4716-97E8-2D81-C39F99B9E14B}"/>
              </a:ext>
            </a:extLst>
          </p:cNvPr>
          <p:cNvSpPr txBox="1"/>
          <p:nvPr/>
        </p:nvSpPr>
        <p:spPr>
          <a:xfrm>
            <a:off x="3204070" y="380709"/>
            <a:ext cx="6696735" cy="3139321"/>
          </a:xfrm>
          <a:prstGeom prst="rect">
            <a:avLst/>
          </a:prstGeom>
          <a:noFill/>
        </p:spPr>
        <p:txBody>
          <a:bodyPr wrap="square" rtlCol="0">
            <a:spAutoFit/>
          </a:bodyPr>
          <a:lstStyle/>
          <a:p>
            <a:r>
              <a:rPr lang="nl-NL" u="sng" dirty="0">
                <a:solidFill>
                  <a:schemeClr val="bg1"/>
                </a:solidFill>
              </a:rPr>
              <a:t>Advies vervolgschool vanuit het primair onderwijs</a:t>
            </a:r>
          </a:p>
          <a:p>
            <a:endParaRPr lang="nl-NL" dirty="0">
              <a:solidFill>
                <a:schemeClr val="bg1"/>
              </a:solidFill>
            </a:endParaRPr>
          </a:p>
          <a:p>
            <a:r>
              <a:rPr lang="nl-NL" dirty="0">
                <a:solidFill>
                  <a:schemeClr val="bg1"/>
                </a:solidFill>
              </a:rPr>
              <a:t>In eerste instantie </a:t>
            </a:r>
            <a:r>
              <a:rPr lang="nl-NL" b="1" dirty="0">
                <a:solidFill>
                  <a:schemeClr val="bg1"/>
                </a:solidFill>
              </a:rPr>
              <a:t>NIVEAU</a:t>
            </a:r>
            <a:r>
              <a:rPr lang="nl-NL" dirty="0">
                <a:solidFill>
                  <a:schemeClr val="bg1"/>
                </a:solidFill>
              </a:rPr>
              <a:t> : PrO / VMBO / HAVO / VWO</a:t>
            </a:r>
          </a:p>
          <a:p>
            <a:r>
              <a:rPr lang="nl-NL" dirty="0">
                <a:solidFill>
                  <a:schemeClr val="bg1"/>
                </a:solidFill>
                <a:latin typeface="Lemonde-journal"/>
              </a:rPr>
              <a:t>In groep 8 krijgen leerlingen een schooladvies. Dit advies bepaalt op welk niveau een leerling zich mag inschrijven op een school voor voortgezet onderwijs. </a:t>
            </a:r>
            <a:endParaRPr lang="nl-NL" dirty="0">
              <a:solidFill>
                <a:schemeClr val="bg1"/>
              </a:solidFill>
            </a:endParaRPr>
          </a:p>
          <a:p>
            <a:endParaRPr lang="nl-NL" dirty="0">
              <a:solidFill>
                <a:schemeClr val="bg1"/>
              </a:solidFill>
            </a:endParaRPr>
          </a:p>
          <a:p>
            <a:r>
              <a:rPr lang="nl-NL" i="1" dirty="0">
                <a:solidFill>
                  <a:schemeClr val="bg1"/>
                </a:solidFill>
                <a:latin typeface="Lemonde-journal"/>
              </a:rPr>
              <a:t>Het advies gegeven vanuit het </a:t>
            </a:r>
            <a:r>
              <a:rPr lang="nl-NL" i="1" dirty="0" err="1">
                <a:solidFill>
                  <a:schemeClr val="bg1"/>
                </a:solidFill>
                <a:latin typeface="Lemonde-journal"/>
              </a:rPr>
              <a:t>bao</a:t>
            </a:r>
            <a:r>
              <a:rPr lang="nl-NL" i="1" dirty="0">
                <a:solidFill>
                  <a:schemeClr val="bg1"/>
                </a:solidFill>
                <a:latin typeface="Lemonde-journal"/>
              </a:rPr>
              <a:t> is wettelijk leidend. </a:t>
            </a:r>
          </a:p>
          <a:p>
            <a:endParaRPr lang="nl-NL" dirty="0">
              <a:solidFill>
                <a:schemeClr val="bg1"/>
              </a:solidFill>
            </a:endParaRPr>
          </a:p>
          <a:p>
            <a:r>
              <a:rPr lang="nl-NL" b="1" dirty="0">
                <a:solidFill>
                  <a:schemeClr val="bg1"/>
                </a:solidFill>
              </a:rPr>
              <a:t>Uitgangspunt: plaatsing op het regulier voortgezet onderwijs</a:t>
            </a:r>
          </a:p>
        </p:txBody>
      </p:sp>
      <p:sp>
        <p:nvSpPr>
          <p:cNvPr id="13" name="Tekstvak 12">
            <a:extLst>
              <a:ext uri="{FF2B5EF4-FFF2-40B4-BE49-F238E27FC236}">
                <a16:creationId xmlns:a16="http://schemas.microsoft.com/office/drawing/2014/main" id="{3C6C70B8-E7C4-C54A-6179-098B4D32FE64}"/>
              </a:ext>
            </a:extLst>
          </p:cNvPr>
          <p:cNvSpPr txBox="1"/>
          <p:nvPr/>
        </p:nvSpPr>
        <p:spPr>
          <a:xfrm>
            <a:off x="3204070" y="3861998"/>
            <a:ext cx="6654383" cy="2585323"/>
          </a:xfrm>
          <a:prstGeom prst="rect">
            <a:avLst/>
          </a:prstGeom>
          <a:noFill/>
        </p:spPr>
        <p:txBody>
          <a:bodyPr wrap="square" rtlCol="0">
            <a:spAutoFit/>
          </a:bodyPr>
          <a:lstStyle/>
          <a:p>
            <a:endParaRPr lang="nl-NL" dirty="0">
              <a:solidFill>
                <a:schemeClr val="bg1"/>
              </a:solidFill>
            </a:endParaRPr>
          </a:p>
          <a:p>
            <a:r>
              <a:rPr lang="nl-NL" dirty="0">
                <a:solidFill>
                  <a:schemeClr val="bg1"/>
                </a:solidFill>
              </a:rPr>
              <a:t>Vervolgens: Is er extra ondersteuning nodig?</a:t>
            </a:r>
          </a:p>
          <a:p>
            <a:endParaRPr lang="nl-NL" dirty="0">
              <a:solidFill>
                <a:schemeClr val="bg1"/>
              </a:solidFill>
            </a:endParaRPr>
          </a:p>
          <a:p>
            <a:r>
              <a:rPr lang="nl-NL" dirty="0">
                <a:solidFill>
                  <a:schemeClr val="bg1"/>
                </a:solidFill>
              </a:rPr>
              <a:t>Zo ja:	</a:t>
            </a:r>
          </a:p>
          <a:p>
            <a:r>
              <a:rPr lang="nl-NL" dirty="0">
                <a:solidFill>
                  <a:schemeClr val="bg1"/>
                </a:solidFill>
              </a:rPr>
              <a:t>Volg route extra ondersteuning</a:t>
            </a:r>
          </a:p>
          <a:p>
            <a:endParaRPr lang="nl-NL" dirty="0">
              <a:solidFill>
                <a:schemeClr val="bg1"/>
              </a:solidFill>
            </a:endParaRPr>
          </a:p>
          <a:p>
            <a:r>
              <a:rPr lang="nl-NL" dirty="0">
                <a:solidFill>
                  <a:schemeClr val="bg1"/>
                </a:solidFill>
              </a:rPr>
              <a:t>NB: de inhoud van de ondersteuning</a:t>
            </a:r>
          </a:p>
          <a:p>
            <a:r>
              <a:rPr lang="nl-NL" dirty="0">
                <a:solidFill>
                  <a:schemeClr val="bg1"/>
                </a:solidFill>
              </a:rPr>
              <a:t>wordt bepaald door het VO </a:t>
            </a:r>
          </a:p>
          <a:p>
            <a:endParaRPr lang="nl-NL" dirty="0"/>
          </a:p>
        </p:txBody>
      </p:sp>
      <p:sp>
        <p:nvSpPr>
          <p:cNvPr id="14" name="Ovale toelichting 4">
            <a:extLst>
              <a:ext uri="{FF2B5EF4-FFF2-40B4-BE49-F238E27FC236}">
                <a16:creationId xmlns:a16="http://schemas.microsoft.com/office/drawing/2014/main" id="{9C5D65BB-FB30-BB29-D1D5-B0F182121E00}"/>
              </a:ext>
            </a:extLst>
          </p:cNvPr>
          <p:cNvSpPr/>
          <p:nvPr/>
        </p:nvSpPr>
        <p:spPr>
          <a:xfrm>
            <a:off x="7248129" y="4723271"/>
            <a:ext cx="3385306" cy="1508688"/>
          </a:xfrm>
          <a:prstGeom prst="wedgeEllipseCallout">
            <a:avLst>
              <a:gd name="adj1" fmla="val -57773"/>
              <a:gd name="adj2" fmla="val -60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nl-NL" sz="1600" dirty="0"/>
              <a:t>LWOO/PrO</a:t>
            </a:r>
          </a:p>
          <a:p>
            <a:pPr marL="285750" indent="-285750" algn="ctr">
              <a:buFont typeface="Arial" panose="020B0604020202020204" pitchFamily="34" charset="0"/>
              <a:buChar char="•"/>
            </a:pPr>
            <a:r>
              <a:rPr lang="nl-NL" sz="1600" dirty="0"/>
              <a:t>Taalarrangement</a:t>
            </a:r>
          </a:p>
          <a:p>
            <a:pPr marL="285750" indent="-285750" algn="ctr">
              <a:buFont typeface="Arial" panose="020B0604020202020204" pitchFamily="34" charset="0"/>
              <a:buChar char="•"/>
            </a:pPr>
            <a:r>
              <a:rPr lang="nl-NL" sz="1600" dirty="0"/>
              <a:t> VSO</a:t>
            </a:r>
          </a:p>
          <a:p>
            <a:pPr marL="285750" indent="-285750" algn="ctr">
              <a:buFont typeface="Arial" panose="020B0604020202020204" pitchFamily="34" charset="0"/>
              <a:buChar char="•"/>
            </a:pPr>
            <a:r>
              <a:rPr lang="nl-NL" sz="1600" dirty="0"/>
              <a:t>Dyslexieonderzoek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FDC803D0-E1C4-79A8-2D45-BEC43030453B}"/>
              </a:ext>
            </a:extLst>
          </p:cNvPr>
          <p:cNvSpPr txBox="1"/>
          <p:nvPr/>
        </p:nvSpPr>
        <p:spPr>
          <a:xfrm>
            <a:off x="3071664" y="2650912"/>
            <a:ext cx="7344816" cy="1569660"/>
          </a:xfrm>
          <a:prstGeom prst="rect">
            <a:avLst/>
          </a:prstGeom>
          <a:noFill/>
        </p:spPr>
        <p:txBody>
          <a:bodyPr wrap="square" rtlCol="0">
            <a:spAutoFit/>
          </a:bodyPr>
          <a:lstStyle/>
          <a:p>
            <a:pPr algn="ctr"/>
            <a:r>
              <a:rPr lang="nl-NL" dirty="0">
                <a:solidFill>
                  <a:schemeClr val="bg1"/>
                </a:solidFill>
              </a:rPr>
              <a:t>Wanneer er een ondersteuningsbehoefte is vanwege </a:t>
            </a:r>
            <a:r>
              <a:rPr lang="nl-NL" b="1" dirty="0">
                <a:solidFill>
                  <a:schemeClr val="bg1"/>
                </a:solidFill>
              </a:rPr>
              <a:t>sociaal-emotioneel functioneren of gedrag</a:t>
            </a:r>
            <a:r>
              <a:rPr lang="nl-NL" dirty="0">
                <a:solidFill>
                  <a:schemeClr val="bg1"/>
                </a:solidFill>
              </a:rPr>
              <a:t> en de vraag welke V(S)O school hierbij het best passend is kan er advies worden gevraagd bij Stichting Aandacht+</a:t>
            </a:r>
          </a:p>
          <a:p>
            <a:pPr algn="ctr"/>
            <a:endParaRPr lang="nl-NL" sz="2400" u="sng" dirty="0"/>
          </a:p>
        </p:txBody>
      </p:sp>
    </p:spTree>
    <p:extLst>
      <p:ext uri="{BB962C8B-B14F-4D97-AF65-F5344CB8AC3E}">
        <p14:creationId xmlns:p14="http://schemas.microsoft.com/office/powerpoint/2010/main" val="390902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D1D16791-91B7-EC16-C7A8-7D1BA0A714F5}"/>
              </a:ext>
            </a:extLst>
          </p:cNvPr>
          <p:cNvSpPr txBox="1"/>
          <p:nvPr/>
        </p:nvSpPr>
        <p:spPr>
          <a:xfrm>
            <a:off x="3356452" y="32768"/>
            <a:ext cx="7011901" cy="646331"/>
          </a:xfrm>
          <a:prstGeom prst="rect">
            <a:avLst/>
          </a:prstGeom>
          <a:noFill/>
        </p:spPr>
        <p:txBody>
          <a:bodyPr wrap="square">
            <a:spAutoFit/>
          </a:bodyPr>
          <a:lstStyle/>
          <a:p>
            <a:r>
              <a:rPr lang="nl-NL" b="1" dirty="0">
                <a:solidFill>
                  <a:schemeClr val="bg1"/>
                </a:solidFill>
              </a:rPr>
              <a:t>Route extra ondersteuning sociaal emotioneel functioneren/gedrag</a:t>
            </a:r>
          </a:p>
        </p:txBody>
      </p:sp>
      <p:sp>
        <p:nvSpPr>
          <p:cNvPr id="11" name="Tekstvak 10">
            <a:extLst>
              <a:ext uri="{FF2B5EF4-FFF2-40B4-BE49-F238E27FC236}">
                <a16:creationId xmlns:a16="http://schemas.microsoft.com/office/drawing/2014/main" id="{2E33FB7D-315D-626D-503C-B3A3E1FEE44E}"/>
              </a:ext>
            </a:extLst>
          </p:cNvPr>
          <p:cNvSpPr txBox="1"/>
          <p:nvPr/>
        </p:nvSpPr>
        <p:spPr>
          <a:xfrm>
            <a:off x="3863753" y="692696"/>
            <a:ext cx="184731" cy="369332"/>
          </a:xfrm>
          <a:prstGeom prst="rect">
            <a:avLst/>
          </a:prstGeom>
          <a:noFill/>
        </p:spPr>
        <p:txBody>
          <a:bodyPr wrap="none" rtlCol="0">
            <a:spAutoFit/>
          </a:bodyPr>
          <a:lstStyle/>
          <a:p>
            <a:endParaRPr lang="nl-NL" dirty="0"/>
          </a:p>
        </p:txBody>
      </p:sp>
      <p:sp>
        <p:nvSpPr>
          <p:cNvPr id="12" name="Rechthoek 11">
            <a:extLst>
              <a:ext uri="{FF2B5EF4-FFF2-40B4-BE49-F238E27FC236}">
                <a16:creationId xmlns:a16="http://schemas.microsoft.com/office/drawing/2014/main" id="{3E4DE9E8-3FBB-1302-8585-89AAFB2C447C}"/>
              </a:ext>
            </a:extLst>
          </p:cNvPr>
          <p:cNvSpPr/>
          <p:nvPr/>
        </p:nvSpPr>
        <p:spPr>
          <a:xfrm>
            <a:off x="3817472" y="1176757"/>
            <a:ext cx="576063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Is er extra ondersteuningsbehoefte of OPP?</a:t>
            </a:r>
          </a:p>
        </p:txBody>
      </p:sp>
      <p:sp>
        <p:nvSpPr>
          <p:cNvPr id="13" name="Rechthoek 12">
            <a:extLst>
              <a:ext uri="{FF2B5EF4-FFF2-40B4-BE49-F238E27FC236}">
                <a16:creationId xmlns:a16="http://schemas.microsoft.com/office/drawing/2014/main" id="{34D8B178-CDE1-6CE3-22E9-7E9E775AF727}"/>
              </a:ext>
            </a:extLst>
          </p:cNvPr>
          <p:cNvSpPr/>
          <p:nvPr/>
        </p:nvSpPr>
        <p:spPr>
          <a:xfrm>
            <a:off x="6272018" y="1924681"/>
            <a:ext cx="2777318" cy="792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Zijn er sociaal-emotionele  problemen of gedragsproblemen</a:t>
            </a:r>
          </a:p>
        </p:txBody>
      </p:sp>
      <p:sp>
        <p:nvSpPr>
          <p:cNvPr id="14" name="Rechthoek 13">
            <a:extLst>
              <a:ext uri="{FF2B5EF4-FFF2-40B4-BE49-F238E27FC236}">
                <a16:creationId xmlns:a16="http://schemas.microsoft.com/office/drawing/2014/main" id="{679D7E34-1FF9-E937-1361-E66080E47047}"/>
              </a:ext>
            </a:extLst>
          </p:cNvPr>
          <p:cNvSpPr/>
          <p:nvPr/>
        </p:nvSpPr>
        <p:spPr>
          <a:xfrm>
            <a:off x="3839465" y="668795"/>
            <a:ext cx="5760638" cy="416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Ll</a:t>
            </a:r>
            <a:r>
              <a:rPr lang="nl-NL" sz="1600" dirty="0"/>
              <a:t> zit in de eindgroep</a:t>
            </a:r>
          </a:p>
        </p:txBody>
      </p:sp>
      <p:sp>
        <p:nvSpPr>
          <p:cNvPr id="15" name="Rechthoek 14">
            <a:extLst>
              <a:ext uri="{FF2B5EF4-FFF2-40B4-BE49-F238E27FC236}">
                <a16:creationId xmlns:a16="http://schemas.microsoft.com/office/drawing/2014/main" id="{2BA5AECF-82E4-FAFA-A8C1-5C21B6578CBB}"/>
              </a:ext>
            </a:extLst>
          </p:cNvPr>
          <p:cNvSpPr/>
          <p:nvPr/>
        </p:nvSpPr>
        <p:spPr>
          <a:xfrm>
            <a:off x="4768011" y="5783236"/>
            <a:ext cx="4320480" cy="48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Leerling start 1 augustus 2024 in V(S)O</a:t>
            </a:r>
          </a:p>
        </p:txBody>
      </p:sp>
      <p:sp>
        <p:nvSpPr>
          <p:cNvPr id="16" name="Rechthoek 15">
            <a:extLst>
              <a:ext uri="{FF2B5EF4-FFF2-40B4-BE49-F238E27FC236}">
                <a16:creationId xmlns:a16="http://schemas.microsoft.com/office/drawing/2014/main" id="{3ED529CD-835B-053D-0224-047CEDB3204A}"/>
              </a:ext>
            </a:extLst>
          </p:cNvPr>
          <p:cNvSpPr/>
          <p:nvPr/>
        </p:nvSpPr>
        <p:spPr>
          <a:xfrm>
            <a:off x="8300455" y="2787836"/>
            <a:ext cx="1739411" cy="452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Gesprek VO </a:t>
            </a:r>
          </a:p>
        </p:txBody>
      </p:sp>
      <p:sp>
        <p:nvSpPr>
          <p:cNvPr id="17" name="Rechthoek 16">
            <a:extLst>
              <a:ext uri="{FF2B5EF4-FFF2-40B4-BE49-F238E27FC236}">
                <a16:creationId xmlns:a16="http://schemas.microsoft.com/office/drawing/2014/main" id="{FDE51278-CE3B-AE44-4E42-FA68C0DEB4A2}"/>
              </a:ext>
            </a:extLst>
          </p:cNvPr>
          <p:cNvSpPr/>
          <p:nvPr/>
        </p:nvSpPr>
        <p:spPr>
          <a:xfrm>
            <a:off x="5423221" y="4369472"/>
            <a:ext cx="2366416" cy="545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Aanmelden VSO </a:t>
            </a:r>
          </a:p>
          <a:p>
            <a:pPr algn="ctr"/>
            <a:r>
              <a:rPr lang="nl-NL" sz="1600" dirty="0"/>
              <a:t>voor eind maart</a:t>
            </a:r>
          </a:p>
        </p:txBody>
      </p:sp>
      <p:sp>
        <p:nvSpPr>
          <p:cNvPr id="18" name="Rechthoek 17">
            <a:extLst>
              <a:ext uri="{FF2B5EF4-FFF2-40B4-BE49-F238E27FC236}">
                <a16:creationId xmlns:a16="http://schemas.microsoft.com/office/drawing/2014/main" id="{6C702B0E-51CE-59AF-8DE9-B9E7AD658982}"/>
              </a:ext>
            </a:extLst>
          </p:cNvPr>
          <p:cNvSpPr/>
          <p:nvPr/>
        </p:nvSpPr>
        <p:spPr>
          <a:xfrm>
            <a:off x="5430532" y="5047837"/>
            <a:ext cx="2366416" cy="246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Warme overdracht</a:t>
            </a:r>
          </a:p>
        </p:txBody>
      </p:sp>
      <p:cxnSp>
        <p:nvCxnSpPr>
          <p:cNvPr id="20" name="Rechte verbindingslijn 19">
            <a:extLst>
              <a:ext uri="{FF2B5EF4-FFF2-40B4-BE49-F238E27FC236}">
                <a16:creationId xmlns:a16="http://schemas.microsoft.com/office/drawing/2014/main" id="{39667ADA-3E97-E0E3-CA8E-3F21B1A39B78}"/>
              </a:ext>
            </a:extLst>
          </p:cNvPr>
          <p:cNvCxnSpPr/>
          <p:nvPr/>
        </p:nvCxnSpPr>
        <p:spPr>
          <a:xfrm flipV="1">
            <a:off x="5015586" y="2561620"/>
            <a:ext cx="0" cy="1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EDC3EAC6-E224-6551-442E-8A039DB5EE1C}"/>
              </a:ext>
            </a:extLst>
          </p:cNvPr>
          <p:cNvCxnSpPr>
            <a:stCxn id="12" idx="0"/>
            <a:endCxn id="14" idx="2"/>
          </p:cNvCxnSpPr>
          <p:nvPr/>
        </p:nvCxnSpPr>
        <p:spPr>
          <a:xfrm flipV="1">
            <a:off x="6697792" y="1085672"/>
            <a:ext cx="21992" cy="91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D4D5A4D6-1023-21E4-A222-B9654DB9AF9B}"/>
              </a:ext>
            </a:extLst>
          </p:cNvPr>
          <p:cNvCxnSpPr/>
          <p:nvPr/>
        </p:nvCxnSpPr>
        <p:spPr>
          <a:xfrm flipH="1">
            <a:off x="6928251" y="5025892"/>
            <a:ext cx="2" cy="9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32376FAD-E5E4-FA46-A6FB-8B2A299DD23A}"/>
              </a:ext>
            </a:extLst>
          </p:cNvPr>
          <p:cNvCxnSpPr>
            <a:stCxn id="12" idx="1"/>
          </p:cNvCxnSpPr>
          <p:nvPr/>
        </p:nvCxnSpPr>
        <p:spPr>
          <a:xfrm flipH="1">
            <a:off x="3310171" y="1405357"/>
            <a:ext cx="507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7855FDEC-E202-79E1-11D4-B4C060BBEDCE}"/>
              </a:ext>
            </a:extLst>
          </p:cNvPr>
          <p:cNvCxnSpPr/>
          <p:nvPr/>
        </p:nvCxnSpPr>
        <p:spPr>
          <a:xfrm>
            <a:off x="3356451" y="1522347"/>
            <a:ext cx="0" cy="4020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CF3F49A9-6D89-8DE4-449F-561FB7532FB8}"/>
              </a:ext>
            </a:extLst>
          </p:cNvPr>
          <p:cNvCxnSpPr/>
          <p:nvPr/>
        </p:nvCxnSpPr>
        <p:spPr>
          <a:xfrm>
            <a:off x="3356451" y="5542841"/>
            <a:ext cx="35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6ACB6A90-5F7D-6DD7-A68D-6E0BDE21FAA8}"/>
              </a:ext>
            </a:extLst>
          </p:cNvPr>
          <p:cNvCxnSpPr>
            <a:cxnSpLocks/>
          </p:cNvCxnSpPr>
          <p:nvPr/>
        </p:nvCxnSpPr>
        <p:spPr>
          <a:xfrm flipV="1">
            <a:off x="6624966" y="5552700"/>
            <a:ext cx="0" cy="240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AF48783-3F93-1B38-8BF3-F219037052E4}"/>
              </a:ext>
            </a:extLst>
          </p:cNvPr>
          <p:cNvCxnSpPr/>
          <p:nvPr/>
        </p:nvCxnSpPr>
        <p:spPr>
          <a:xfrm flipH="1">
            <a:off x="6928253" y="5542841"/>
            <a:ext cx="167487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hthoek 27">
            <a:extLst>
              <a:ext uri="{FF2B5EF4-FFF2-40B4-BE49-F238E27FC236}">
                <a16:creationId xmlns:a16="http://schemas.microsoft.com/office/drawing/2014/main" id="{FC147EB9-F102-516B-F8C3-0A0E27CD645D}"/>
              </a:ext>
            </a:extLst>
          </p:cNvPr>
          <p:cNvSpPr/>
          <p:nvPr/>
        </p:nvSpPr>
        <p:spPr>
          <a:xfrm>
            <a:off x="5444553" y="3526428"/>
            <a:ext cx="2366416" cy="69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advies VSO:</a:t>
            </a:r>
          </a:p>
          <a:p>
            <a:pPr algn="ctr"/>
            <a:r>
              <a:rPr lang="nl-NL" sz="1600" dirty="0"/>
              <a:t>Opnieuw PCLT (</a:t>
            </a:r>
            <a:r>
              <a:rPr lang="nl-NL" sz="1600" dirty="0" err="1"/>
              <a:t>evt</a:t>
            </a:r>
            <a:r>
              <a:rPr lang="nl-NL" sz="1600" dirty="0"/>
              <a:t> TLV)</a:t>
            </a:r>
          </a:p>
        </p:txBody>
      </p:sp>
      <p:cxnSp>
        <p:nvCxnSpPr>
          <p:cNvPr id="29" name="Rechte verbindingslijn 28">
            <a:extLst>
              <a:ext uri="{FF2B5EF4-FFF2-40B4-BE49-F238E27FC236}">
                <a16:creationId xmlns:a16="http://schemas.microsoft.com/office/drawing/2014/main" id="{19CBD2C2-40FC-AD0C-2173-0668E7E3BA56}"/>
              </a:ext>
            </a:extLst>
          </p:cNvPr>
          <p:cNvCxnSpPr/>
          <p:nvPr/>
        </p:nvCxnSpPr>
        <p:spPr>
          <a:xfrm flipH="1" flipV="1">
            <a:off x="7901068" y="1501840"/>
            <a:ext cx="2677" cy="287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EC1538B4-3378-F05C-39DD-3A16A7C88042}"/>
              </a:ext>
            </a:extLst>
          </p:cNvPr>
          <p:cNvCxnSpPr>
            <a:cxnSpLocks/>
          </p:cNvCxnSpPr>
          <p:nvPr/>
        </p:nvCxnSpPr>
        <p:spPr>
          <a:xfrm>
            <a:off x="6624966" y="5292549"/>
            <a:ext cx="0" cy="38034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id="{EFA6377B-D765-3101-7306-0823714C790F}"/>
              </a:ext>
            </a:extLst>
          </p:cNvPr>
          <p:cNvSpPr txBox="1"/>
          <p:nvPr/>
        </p:nvSpPr>
        <p:spPr>
          <a:xfrm>
            <a:off x="3215681" y="1233665"/>
            <a:ext cx="579005" cy="369332"/>
          </a:xfrm>
          <a:prstGeom prst="rect">
            <a:avLst/>
          </a:prstGeom>
          <a:noFill/>
        </p:spPr>
        <p:txBody>
          <a:bodyPr wrap="none" rtlCol="0">
            <a:spAutoFit/>
          </a:bodyPr>
          <a:lstStyle/>
          <a:p>
            <a:r>
              <a:rPr lang="nl-NL" dirty="0">
                <a:solidFill>
                  <a:schemeClr val="bg1"/>
                </a:solidFill>
              </a:rPr>
              <a:t>nee</a:t>
            </a:r>
          </a:p>
        </p:txBody>
      </p:sp>
      <p:sp>
        <p:nvSpPr>
          <p:cNvPr id="32" name="Ovale toelichting 31">
            <a:extLst>
              <a:ext uri="{FF2B5EF4-FFF2-40B4-BE49-F238E27FC236}">
                <a16:creationId xmlns:a16="http://schemas.microsoft.com/office/drawing/2014/main" id="{87A9C9DB-055F-660F-FCB7-39DBB987644C}"/>
              </a:ext>
            </a:extLst>
          </p:cNvPr>
          <p:cNvSpPr/>
          <p:nvPr/>
        </p:nvSpPr>
        <p:spPr>
          <a:xfrm>
            <a:off x="1923929" y="2016046"/>
            <a:ext cx="3602105" cy="1615030"/>
          </a:xfrm>
          <a:prstGeom prst="wedgeEllipseCallout">
            <a:avLst>
              <a:gd name="adj1" fmla="val 52421"/>
              <a:gd name="adj2" fmla="val -3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t> </a:t>
            </a:r>
            <a:r>
              <a:rPr lang="nl-NL" sz="1600" dirty="0" err="1"/>
              <a:t>Bao</a:t>
            </a:r>
            <a:r>
              <a:rPr lang="nl-NL" sz="1600" dirty="0"/>
              <a:t> neemt contact op</a:t>
            </a:r>
          </a:p>
          <a:p>
            <a:r>
              <a:rPr lang="nl-NL" sz="1600" dirty="0"/>
              <a:t> met orthopedagoog</a:t>
            </a:r>
          </a:p>
          <a:p>
            <a:r>
              <a:rPr lang="nl-NL" sz="1600" dirty="0"/>
              <a:t> Aandacht +. Minimaal</a:t>
            </a:r>
          </a:p>
          <a:p>
            <a:r>
              <a:rPr lang="nl-NL" sz="1600" dirty="0"/>
              <a:t> 3-4 weken voor de</a:t>
            </a:r>
          </a:p>
          <a:p>
            <a:r>
              <a:rPr lang="nl-NL" sz="1600" dirty="0"/>
              <a:t> PCLT </a:t>
            </a:r>
          </a:p>
        </p:txBody>
      </p:sp>
      <p:sp>
        <p:nvSpPr>
          <p:cNvPr id="34" name="Rechthoek 33">
            <a:extLst>
              <a:ext uri="{FF2B5EF4-FFF2-40B4-BE49-F238E27FC236}">
                <a16:creationId xmlns:a16="http://schemas.microsoft.com/office/drawing/2014/main" id="{98CC3BB0-BA77-B94C-E4DF-28D2D56C09F3}"/>
              </a:ext>
            </a:extLst>
          </p:cNvPr>
          <p:cNvSpPr/>
          <p:nvPr/>
        </p:nvSpPr>
        <p:spPr>
          <a:xfrm>
            <a:off x="6272018" y="2796209"/>
            <a:ext cx="1906424" cy="41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Advies PCLT</a:t>
            </a:r>
          </a:p>
        </p:txBody>
      </p:sp>
      <p:sp>
        <p:nvSpPr>
          <p:cNvPr id="35" name="Rechthoek 34">
            <a:extLst>
              <a:ext uri="{FF2B5EF4-FFF2-40B4-BE49-F238E27FC236}">
                <a16:creationId xmlns:a16="http://schemas.microsoft.com/office/drawing/2014/main" id="{17E098B9-8E2C-DBC3-B337-F7D65190C96C}"/>
              </a:ext>
            </a:extLst>
          </p:cNvPr>
          <p:cNvSpPr/>
          <p:nvPr/>
        </p:nvSpPr>
        <p:spPr>
          <a:xfrm>
            <a:off x="7968972" y="3530667"/>
            <a:ext cx="1347802" cy="358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dirty="0"/>
          </a:p>
          <a:p>
            <a:pPr algn="ctr"/>
            <a:r>
              <a:rPr lang="nl-NL" sz="1600" dirty="0"/>
              <a:t>advies VO</a:t>
            </a:r>
          </a:p>
          <a:p>
            <a:pPr algn="ctr"/>
            <a:endParaRPr lang="nl-NL" dirty="0"/>
          </a:p>
        </p:txBody>
      </p:sp>
      <p:sp>
        <p:nvSpPr>
          <p:cNvPr id="36" name="Rechthoek 35">
            <a:extLst>
              <a:ext uri="{FF2B5EF4-FFF2-40B4-BE49-F238E27FC236}">
                <a16:creationId xmlns:a16="http://schemas.microsoft.com/office/drawing/2014/main" id="{91FD4621-9578-59EE-D48F-B7D23C4B2013}"/>
              </a:ext>
            </a:extLst>
          </p:cNvPr>
          <p:cNvSpPr/>
          <p:nvPr/>
        </p:nvSpPr>
        <p:spPr>
          <a:xfrm>
            <a:off x="7968973" y="4378290"/>
            <a:ext cx="2070893" cy="545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Aanmelden VO </a:t>
            </a:r>
          </a:p>
          <a:p>
            <a:pPr algn="ctr"/>
            <a:r>
              <a:rPr lang="nl-NL" sz="1600" dirty="0"/>
              <a:t>voor eind maart</a:t>
            </a:r>
          </a:p>
        </p:txBody>
      </p:sp>
      <p:cxnSp>
        <p:nvCxnSpPr>
          <p:cNvPr id="38" name="Rechte verbindingslijn 37">
            <a:extLst>
              <a:ext uri="{FF2B5EF4-FFF2-40B4-BE49-F238E27FC236}">
                <a16:creationId xmlns:a16="http://schemas.microsoft.com/office/drawing/2014/main" id="{25012315-ED9D-3056-0F1F-B715E01BBE93}"/>
              </a:ext>
            </a:extLst>
          </p:cNvPr>
          <p:cNvCxnSpPr/>
          <p:nvPr/>
        </p:nvCxnSpPr>
        <p:spPr>
          <a:xfrm>
            <a:off x="7315168" y="2477972"/>
            <a:ext cx="1247858" cy="2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36F3A3D1-C8D7-B6A3-7BF9-67E94566F4AF}"/>
              </a:ext>
            </a:extLst>
          </p:cNvPr>
          <p:cNvCxnSpPr/>
          <p:nvPr/>
        </p:nvCxnSpPr>
        <p:spPr>
          <a:xfrm>
            <a:off x="6624966" y="4224282"/>
            <a:ext cx="0" cy="168498"/>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hthoek 39">
            <a:extLst>
              <a:ext uri="{FF2B5EF4-FFF2-40B4-BE49-F238E27FC236}">
                <a16:creationId xmlns:a16="http://schemas.microsoft.com/office/drawing/2014/main" id="{E71E8DB5-ED9E-4E78-2F00-99F7DB5A8448}"/>
              </a:ext>
            </a:extLst>
          </p:cNvPr>
          <p:cNvSpPr/>
          <p:nvPr/>
        </p:nvSpPr>
        <p:spPr>
          <a:xfrm>
            <a:off x="7971340" y="5046418"/>
            <a:ext cx="2072086" cy="246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Warme overdracht</a:t>
            </a:r>
          </a:p>
        </p:txBody>
      </p:sp>
      <p:cxnSp>
        <p:nvCxnSpPr>
          <p:cNvPr id="41" name="Rechte verbindingslijn 40">
            <a:extLst>
              <a:ext uri="{FF2B5EF4-FFF2-40B4-BE49-F238E27FC236}">
                <a16:creationId xmlns:a16="http://schemas.microsoft.com/office/drawing/2014/main" id="{C58B7F3F-EC88-7887-B185-F27803BC5D3A}"/>
              </a:ext>
            </a:extLst>
          </p:cNvPr>
          <p:cNvCxnSpPr/>
          <p:nvPr/>
        </p:nvCxnSpPr>
        <p:spPr>
          <a:xfrm flipH="1" flipV="1">
            <a:off x="7308640" y="2406455"/>
            <a:ext cx="2675" cy="352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D1F8D295-F4F7-B058-EE2C-067BEF36C639}"/>
              </a:ext>
            </a:extLst>
          </p:cNvPr>
          <p:cNvCxnSpPr/>
          <p:nvPr/>
        </p:nvCxnSpPr>
        <p:spPr>
          <a:xfrm flipV="1">
            <a:off x="8585211" y="2566444"/>
            <a:ext cx="1" cy="165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4D201618-8441-2ADD-4194-FF526471901E}"/>
              </a:ext>
            </a:extLst>
          </p:cNvPr>
          <p:cNvCxnSpPr>
            <a:cxnSpLocks/>
          </p:cNvCxnSpPr>
          <p:nvPr/>
        </p:nvCxnSpPr>
        <p:spPr>
          <a:xfrm>
            <a:off x="7308640" y="3346791"/>
            <a:ext cx="1276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F6B6240D-887F-41AB-8C05-AA47BCD78047}"/>
              </a:ext>
            </a:extLst>
          </p:cNvPr>
          <p:cNvCxnSpPr>
            <a:cxnSpLocks/>
          </p:cNvCxnSpPr>
          <p:nvPr/>
        </p:nvCxnSpPr>
        <p:spPr>
          <a:xfrm>
            <a:off x="8585210" y="3884404"/>
            <a:ext cx="0" cy="619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12DE3A25-C3C1-C8CE-B282-3AD9854386A2}"/>
              </a:ext>
            </a:extLst>
          </p:cNvPr>
          <p:cNvCxnSpPr>
            <a:cxnSpLocks/>
          </p:cNvCxnSpPr>
          <p:nvPr/>
        </p:nvCxnSpPr>
        <p:spPr>
          <a:xfrm>
            <a:off x="9600103" y="3161499"/>
            <a:ext cx="0" cy="1284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9A18C690-CADA-DC68-1F78-03EDDF75AD2E}"/>
              </a:ext>
            </a:extLst>
          </p:cNvPr>
          <p:cNvCxnSpPr/>
          <p:nvPr/>
        </p:nvCxnSpPr>
        <p:spPr>
          <a:xfrm>
            <a:off x="8603127" y="5034360"/>
            <a:ext cx="0" cy="88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61FFB28-7A0D-4C8F-2B49-838C7A64A9A0}"/>
              </a:ext>
            </a:extLst>
          </p:cNvPr>
          <p:cNvCxnSpPr>
            <a:cxnSpLocks/>
          </p:cNvCxnSpPr>
          <p:nvPr/>
        </p:nvCxnSpPr>
        <p:spPr>
          <a:xfrm>
            <a:off x="8603127" y="5229201"/>
            <a:ext cx="0" cy="31364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86725608-14F1-1967-542A-9B3688A8FC62}"/>
              </a:ext>
            </a:extLst>
          </p:cNvPr>
          <p:cNvSpPr txBox="1"/>
          <p:nvPr/>
        </p:nvSpPr>
        <p:spPr>
          <a:xfrm flipH="1">
            <a:off x="7538078" y="1599563"/>
            <a:ext cx="389335" cy="369332"/>
          </a:xfrm>
          <a:prstGeom prst="rect">
            <a:avLst/>
          </a:prstGeom>
          <a:noFill/>
        </p:spPr>
        <p:txBody>
          <a:bodyPr wrap="square" rtlCol="0">
            <a:spAutoFit/>
          </a:bodyPr>
          <a:lstStyle/>
          <a:p>
            <a:r>
              <a:rPr lang="nl-NL" dirty="0">
                <a:solidFill>
                  <a:schemeClr val="bg1"/>
                </a:solidFill>
              </a:rPr>
              <a:t>ja</a:t>
            </a:r>
          </a:p>
        </p:txBody>
      </p:sp>
      <p:sp>
        <p:nvSpPr>
          <p:cNvPr id="52" name="Ovale toelichting 33">
            <a:extLst>
              <a:ext uri="{FF2B5EF4-FFF2-40B4-BE49-F238E27FC236}">
                <a16:creationId xmlns:a16="http://schemas.microsoft.com/office/drawing/2014/main" id="{0052E3DD-920D-ED79-329F-79A9B26CCF49}"/>
              </a:ext>
            </a:extLst>
          </p:cNvPr>
          <p:cNvSpPr/>
          <p:nvPr/>
        </p:nvSpPr>
        <p:spPr>
          <a:xfrm>
            <a:off x="9049336" y="1370757"/>
            <a:ext cx="1503887" cy="712479"/>
          </a:xfrm>
          <a:prstGeom prst="wedgeEllipseCallout">
            <a:avLst>
              <a:gd name="adj1" fmla="val -53316"/>
              <a:gd name="adj2" fmla="val 52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Bao</a:t>
            </a:r>
            <a:r>
              <a:rPr lang="nl-NL" sz="1600" dirty="0"/>
              <a:t> licht ouders in</a:t>
            </a:r>
          </a:p>
        </p:txBody>
      </p:sp>
      <p:cxnSp>
        <p:nvCxnSpPr>
          <p:cNvPr id="64" name="Rechte verbindingslijn 63">
            <a:extLst>
              <a:ext uri="{FF2B5EF4-FFF2-40B4-BE49-F238E27FC236}">
                <a16:creationId xmlns:a16="http://schemas.microsoft.com/office/drawing/2014/main" id="{8ACFBD70-02EB-4D3D-11F0-6E546888E7CC}"/>
              </a:ext>
            </a:extLst>
          </p:cNvPr>
          <p:cNvCxnSpPr/>
          <p:nvPr/>
        </p:nvCxnSpPr>
        <p:spPr>
          <a:xfrm>
            <a:off x="8585210" y="3344750"/>
            <a:ext cx="0" cy="168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505124B8-87DC-EADE-B490-DAFA8AB65186}"/>
              </a:ext>
            </a:extLst>
          </p:cNvPr>
          <p:cNvCxnSpPr>
            <a:cxnSpLocks/>
          </p:cNvCxnSpPr>
          <p:nvPr/>
        </p:nvCxnSpPr>
        <p:spPr>
          <a:xfrm flipV="1">
            <a:off x="7311314" y="3125634"/>
            <a:ext cx="0" cy="400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454AD48D-042A-1308-BA28-E7B8594CE371}"/>
              </a:ext>
            </a:extLst>
          </p:cNvPr>
          <p:cNvCxnSpPr>
            <a:cxnSpLocks/>
          </p:cNvCxnSpPr>
          <p:nvPr/>
        </p:nvCxnSpPr>
        <p:spPr>
          <a:xfrm flipV="1">
            <a:off x="6624966" y="4903071"/>
            <a:ext cx="0" cy="400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6E87ECB9-03A4-46EA-9ABF-67AE949BD414}"/>
              </a:ext>
            </a:extLst>
          </p:cNvPr>
          <p:cNvCxnSpPr>
            <a:cxnSpLocks/>
          </p:cNvCxnSpPr>
          <p:nvPr/>
        </p:nvCxnSpPr>
        <p:spPr>
          <a:xfrm flipV="1">
            <a:off x="8603127" y="4903070"/>
            <a:ext cx="0" cy="220072"/>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e toelichting 31">
            <a:extLst>
              <a:ext uri="{FF2B5EF4-FFF2-40B4-BE49-F238E27FC236}">
                <a16:creationId xmlns:a16="http://schemas.microsoft.com/office/drawing/2014/main" id="{674FFB92-51C4-0BC8-89FD-3A846920C400}"/>
              </a:ext>
            </a:extLst>
          </p:cNvPr>
          <p:cNvSpPr/>
          <p:nvPr/>
        </p:nvSpPr>
        <p:spPr>
          <a:xfrm>
            <a:off x="2493895" y="3987800"/>
            <a:ext cx="2495967" cy="1371570"/>
          </a:xfrm>
          <a:prstGeom prst="wedgeEllipseCallout">
            <a:avLst>
              <a:gd name="adj1" fmla="val 8459"/>
              <a:gd name="adj2" fmla="val -67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t> Data PCLT: 29-11, 31-01, 10-04, 29-05, 03-07</a:t>
            </a:r>
          </a:p>
        </p:txBody>
      </p:sp>
      <p:pic>
        <p:nvPicPr>
          <p:cNvPr id="4" name="Afbeelding 3">
            <a:extLst>
              <a:ext uri="{FF2B5EF4-FFF2-40B4-BE49-F238E27FC236}">
                <a16:creationId xmlns:a16="http://schemas.microsoft.com/office/drawing/2014/main" id="{2C6D93EA-3ED2-D2FA-8A17-AE8A4619A6B4}"/>
              </a:ext>
            </a:extLst>
          </p:cNvPr>
          <p:cNvPicPr>
            <a:picLocks noChangeAspect="1"/>
          </p:cNvPicPr>
          <p:nvPr/>
        </p:nvPicPr>
        <p:blipFill>
          <a:blip r:embed="rId3"/>
          <a:stretch>
            <a:fillRect/>
          </a:stretch>
        </p:blipFill>
        <p:spPr>
          <a:xfrm>
            <a:off x="5159896" y="5741886"/>
            <a:ext cx="4334632" cy="493819"/>
          </a:xfrm>
          <a:prstGeom prst="rect">
            <a:avLst/>
          </a:prstGeom>
        </p:spPr>
      </p:pic>
    </p:spTree>
    <p:extLst>
      <p:ext uri="{BB962C8B-B14F-4D97-AF65-F5344CB8AC3E}">
        <p14:creationId xmlns:p14="http://schemas.microsoft.com/office/powerpoint/2010/main" val="119761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B088A967-C23A-8E9C-D7E7-0DD7FDBE5262}"/>
              </a:ext>
            </a:extLst>
          </p:cNvPr>
          <p:cNvSpPr txBox="1"/>
          <p:nvPr/>
        </p:nvSpPr>
        <p:spPr>
          <a:xfrm>
            <a:off x="3198838" y="1150193"/>
            <a:ext cx="7103047" cy="5355312"/>
          </a:xfrm>
          <a:prstGeom prst="rect">
            <a:avLst/>
          </a:prstGeom>
          <a:noFill/>
        </p:spPr>
        <p:txBody>
          <a:bodyPr wrap="square" rtlCol="0">
            <a:spAutoFit/>
          </a:bodyPr>
          <a:lstStyle/>
          <a:p>
            <a:r>
              <a:rPr lang="nl-NL" b="1" dirty="0">
                <a:solidFill>
                  <a:schemeClr val="bg1"/>
                </a:solidFill>
              </a:rPr>
              <a:t>PCLT</a:t>
            </a:r>
          </a:p>
          <a:p>
            <a:endParaRPr lang="nl-NL" dirty="0">
              <a:solidFill>
                <a:schemeClr val="bg1"/>
              </a:solidFill>
            </a:endParaRPr>
          </a:p>
          <a:p>
            <a:r>
              <a:rPr lang="nl-NL" dirty="0">
                <a:solidFill>
                  <a:schemeClr val="bg1"/>
                </a:solidFill>
              </a:rPr>
              <a:t>Centrale vragen: </a:t>
            </a:r>
          </a:p>
          <a:p>
            <a:pPr lvl="1">
              <a:buFont typeface="Arial" panose="020B0604020202020204" pitchFamily="34" charset="0"/>
              <a:buChar char="•"/>
            </a:pPr>
            <a:r>
              <a:rPr lang="nl-NL" b="0" i="0" dirty="0">
                <a:solidFill>
                  <a:schemeClr val="bg1"/>
                </a:solidFill>
                <a:effectLst/>
                <a:latin typeface="Calibri" panose="020F0502020204030204" pitchFamily="34" charset="0"/>
              </a:rPr>
              <a:t>Probleemomschrijving.</a:t>
            </a:r>
          </a:p>
          <a:p>
            <a:pPr lvl="1">
              <a:buFont typeface="Arial" panose="020B0604020202020204" pitchFamily="34" charset="0"/>
              <a:buChar char="•"/>
            </a:pPr>
            <a:r>
              <a:rPr lang="nl-NL" b="0" i="0" dirty="0">
                <a:solidFill>
                  <a:schemeClr val="bg1"/>
                </a:solidFill>
                <a:effectLst/>
                <a:latin typeface="Calibri" panose="020F0502020204030204" pitchFamily="34" charset="0"/>
              </a:rPr>
              <a:t>Wat is de ondersteuningsbehoefte van de leerling?</a:t>
            </a:r>
          </a:p>
          <a:p>
            <a:pPr lvl="1">
              <a:buFont typeface="Arial" panose="020B0604020202020204" pitchFamily="34" charset="0"/>
              <a:buChar char="•"/>
            </a:pPr>
            <a:r>
              <a:rPr lang="nl-NL" b="0" i="0" dirty="0">
                <a:solidFill>
                  <a:schemeClr val="bg1"/>
                </a:solidFill>
                <a:effectLst/>
                <a:latin typeface="Calibri" panose="020F0502020204030204" pitchFamily="34" charset="0"/>
              </a:rPr>
              <a:t>Wat voor begeleiding is er op school geboden?</a:t>
            </a:r>
          </a:p>
          <a:p>
            <a:pPr lvl="1">
              <a:buFont typeface="Arial" panose="020B0604020202020204" pitchFamily="34" charset="0"/>
              <a:buChar char="•"/>
            </a:pPr>
            <a:r>
              <a:rPr lang="nl-NL" b="0" i="0" dirty="0">
                <a:solidFill>
                  <a:schemeClr val="bg1"/>
                </a:solidFill>
                <a:effectLst/>
                <a:latin typeface="Calibri" panose="020F0502020204030204" pitchFamily="34" charset="0"/>
              </a:rPr>
              <a:t>Is hulpverlening betrokken?</a:t>
            </a:r>
          </a:p>
          <a:p>
            <a:endParaRPr lang="nl-NL" dirty="0">
              <a:solidFill>
                <a:schemeClr val="bg1"/>
              </a:solidFill>
            </a:endParaRPr>
          </a:p>
          <a:p>
            <a:r>
              <a:rPr lang="nl-NL" dirty="0">
                <a:solidFill>
                  <a:schemeClr val="bg1"/>
                </a:solidFill>
              </a:rPr>
              <a:t>Tijdens de PCLT komt de intern begeleider en/of leerkracht de desbetreffende leerling toelichten. Ouders zijn hierbij niet aanwezig. </a:t>
            </a:r>
          </a:p>
          <a:p>
            <a:endParaRPr lang="nl-NL" dirty="0">
              <a:solidFill>
                <a:schemeClr val="bg1"/>
              </a:solidFill>
            </a:endParaRPr>
          </a:p>
          <a:p>
            <a:r>
              <a:rPr lang="nl-NL" dirty="0">
                <a:solidFill>
                  <a:schemeClr val="bg1"/>
                </a:solidFill>
              </a:rPr>
              <a:t>Samenstelling PCLT:  </a:t>
            </a:r>
            <a:r>
              <a:rPr lang="nl-NL" dirty="0">
                <a:solidFill>
                  <a:schemeClr val="bg1"/>
                </a:solidFill>
                <a:ea typeface="Calibri" panose="020F0502020204030204" pitchFamily="34" charset="0"/>
              </a:rPr>
              <a:t>vertegenwoordigers van alle V(S)O-scholen binnen het samenwerkingsverband + orthopedagogen A+</a:t>
            </a:r>
            <a:endParaRPr lang="nl-NL" dirty="0">
              <a:solidFill>
                <a:schemeClr val="bg1"/>
              </a:solidFill>
            </a:endParaRPr>
          </a:p>
          <a:p>
            <a:endParaRPr lang="nl-NL" dirty="0"/>
          </a:p>
          <a:p>
            <a:r>
              <a:rPr lang="nl-NL" dirty="0">
                <a:solidFill>
                  <a:schemeClr val="bg1"/>
                </a:solidFill>
              </a:rPr>
              <a:t>Vanuit de PCLT komt een advies. </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187345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8E73B61F-3D34-C091-6F7D-95E6493C430C}"/>
              </a:ext>
            </a:extLst>
          </p:cNvPr>
          <p:cNvSpPr txBox="1"/>
          <p:nvPr/>
        </p:nvSpPr>
        <p:spPr>
          <a:xfrm>
            <a:off x="2989168" y="377634"/>
            <a:ext cx="7355303" cy="6186309"/>
          </a:xfrm>
          <a:prstGeom prst="rect">
            <a:avLst/>
          </a:prstGeom>
          <a:noFill/>
        </p:spPr>
        <p:txBody>
          <a:bodyPr wrap="square" rtlCol="0">
            <a:spAutoFit/>
          </a:bodyPr>
          <a:lstStyle/>
          <a:p>
            <a:endParaRPr lang="nl-NL" dirty="0"/>
          </a:p>
          <a:p>
            <a:endParaRPr lang="nl-NL" dirty="0">
              <a:solidFill>
                <a:schemeClr val="bg1"/>
              </a:solidFill>
            </a:endParaRPr>
          </a:p>
          <a:p>
            <a:r>
              <a:rPr lang="nl-NL" b="1" dirty="0">
                <a:solidFill>
                  <a:schemeClr val="bg1"/>
                </a:solidFill>
              </a:rPr>
              <a:t>Beslissing</a:t>
            </a:r>
            <a:r>
              <a:rPr lang="nl-NL" dirty="0">
                <a:solidFill>
                  <a:schemeClr val="bg1"/>
                </a:solidFill>
              </a:rPr>
              <a:t> of een leerling in aanmerking komt voor VSO en de daarbij horende TLV ligt bij </a:t>
            </a:r>
            <a:r>
              <a:rPr lang="nl-NL" b="1" dirty="0">
                <a:solidFill>
                  <a:schemeClr val="bg1"/>
                </a:solidFill>
              </a:rPr>
              <a:t>PCLT</a:t>
            </a:r>
            <a:r>
              <a:rPr lang="nl-NL" dirty="0">
                <a:solidFill>
                  <a:schemeClr val="bg1"/>
                </a:solidFill>
              </a:rPr>
              <a:t>.</a:t>
            </a:r>
          </a:p>
          <a:p>
            <a:endParaRPr lang="nl-NL" dirty="0">
              <a:solidFill>
                <a:schemeClr val="bg1"/>
              </a:solidFill>
            </a:endParaRPr>
          </a:p>
          <a:p>
            <a:r>
              <a:rPr lang="nl-NL" i="1" dirty="0">
                <a:solidFill>
                  <a:schemeClr val="bg1"/>
                </a:solidFill>
              </a:rPr>
              <a:t>Neem bovenstaande mee in het gesprek met ouders. Om miscommunicatie/teleurstelling te voorkomen. </a:t>
            </a:r>
          </a:p>
          <a:p>
            <a:endParaRPr lang="nl-NL" dirty="0">
              <a:solidFill>
                <a:schemeClr val="bg1"/>
              </a:solidFill>
            </a:endParaRPr>
          </a:p>
          <a:p>
            <a:r>
              <a:rPr lang="nl-NL" i="1" dirty="0">
                <a:solidFill>
                  <a:schemeClr val="bg1"/>
                </a:solidFill>
              </a:rPr>
              <a:t>Diagnose is geen vereiste. De ernst van de problematiek en de mate waarin hulp nodig is zijn doorslaggevend.</a:t>
            </a:r>
          </a:p>
          <a:p>
            <a:endParaRPr lang="nl-NL" dirty="0">
              <a:solidFill>
                <a:schemeClr val="bg1"/>
              </a:solidFill>
            </a:endParaRPr>
          </a:p>
          <a:p>
            <a:endParaRPr lang="nl-NL" dirty="0">
              <a:solidFill>
                <a:schemeClr val="bg1"/>
              </a:solidFill>
            </a:endParaRPr>
          </a:p>
          <a:p>
            <a:endParaRPr lang="nl-NL" dirty="0">
              <a:solidFill>
                <a:schemeClr val="bg1"/>
              </a:solidFill>
            </a:endParaRPr>
          </a:p>
          <a:p>
            <a:r>
              <a:rPr lang="nl-NL" dirty="0">
                <a:solidFill>
                  <a:schemeClr val="bg1"/>
                </a:solidFill>
              </a:rPr>
              <a:t>Leerlingen met extra ondersteuningsbehoefte eerder in beeld, voorkomt:</a:t>
            </a:r>
          </a:p>
          <a:p>
            <a:endParaRPr lang="nl-NL" dirty="0">
              <a:solidFill>
                <a:schemeClr val="bg1"/>
              </a:solidFill>
            </a:endParaRPr>
          </a:p>
          <a:p>
            <a:pPr marL="742950" lvl="1" indent="-285750">
              <a:buFont typeface="Arial" panose="020B0604020202020204" pitchFamily="34" charset="0"/>
              <a:buChar char="•"/>
            </a:pPr>
            <a:r>
              <a:rPr lang="nl-NL" dirty="0">
                <a:solidFill>
                  <a:schemeClr val="bg1"/>
                </a:solidFill>
              </a:rPr>
              <a:t>Miscommunicatie met ouders</a:t>
            </a:r>
          </a:p>
          <a:p>
            <a:pPr marL="742950" lvl="1" indent="-285750">
              <a:buFont typeface="Arial" panose="020B0604020202020204" pitchFamily="34" charset="0"/>
              <a:buChar char="•"/>
            </a:pPr>
            <a:r>
              <a:rPr lang="nl-NL" dirty="0">
                <a:solidFill>
                  <a:schemeClr val="bg1"/>
                </a:solidFill>
              </a:rPr>
              <a:t>Plaatsingsproblemen</a:t>
            </a:r>
          </a:p>
          <a:p>
            <a:pPr marL="742950" lvl="1" indent="-285750">
              <a:buFont typeface="Arial" panose="020B0604020202020204" pitchFamily="34" charset="0"/>
              <a:buChar char="•"/>
            </a:pPr>
            <a:endParaRPr lang="nl-NL" dirty="0">
              <a:solidFill>
                <a:schemeClr val="bg1"/>
              </a:solidFill>
            </a:endParaRPr>
          </a:p>
          <a:p>
            <a:pPr lvl="1"/>
            <a:r>
              <a:rPr lang="nl-NL" dirty="0">
                <a:solidFill>
                  <a:schemeClr val="bg1"/>
                </a:solidFill>
              </a:rPr>
              <a:t>Dus zo snel mogelijk aanmelden!</a:t>
            </a:r>
          </a:p>
          <a:p>
            <a:endParaRPr lang="nl-NL" dirty="0"/>
          </a:p>
          <a:p>
            <a:endParaRPr lang="nl-NL" dirty="0"/>
          </a:p>
        </p:txBody>
      </p:sp>
    </p:spTree>
    <p:extLst>
      <p:ext uri="{BB962C8B-B14F-4D97-AF65-F5344CB8AC3E}">
        <p14:creationId xmlns:p14="http://schemas.microsoft.com/office/powerpoint/2010/main" val="20425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185A0E6D-DA91-C3A7-3C66-DB34F85482F8}"/>
              </a:ext>
            </a:extLst>
          </p:cNvPr>
          <p:cNvSpPr txBox="1"/>
          <p:nvPr/>
        </p:nvSpPr>
        <p:spPr>
          <a:xfrm>
            <a:off x="3143673" y="2828835"/>
            <a:ext cx="7056781" cy="1200329"/>
          </a:xfrm>
          <a:prstGeom prst="rect">
            <a:avLst/>
          </a:prstGeom>
          <a:noFill/>
        </p:spPr>
        <p:txBody>
          <a:bodyPr wrap="square">
            <a:spAutoFit/>
          </a:bodyPr>
          <a:lstStyle/>
          <a:p>
            <a:pPr algn="ctr"/>
            <a:r>
              <a:rPr lang="nl-NL" dirty="0">
                <a:solidFill>
                  <a:schemeClr val="bg1"/>
                </a:solidFill>
              </a:rPr>
              <a:t>Wanneer er een ondersteuningsbehoefte is op basis van </a:t>
            </a:r>
            <a:r>
              <a:rPr lang="nl-NL" b="1" dirty="0">
                <a:solidFill>
                  <a:schemeClr val="bg1"/>
                </a:solidFill>
              </a:rPr>
              <a:t>leerachterstanden</a:t>
            </a:r>
            <a:r>
              <a:rPr lang="nl-NL" dirty="0">
                <a:solidFill>
                  <a:schemeClr val="bg1"/>
                </a:solidFill>
              </a:rPr>
              <a:t> kan een leerling aangemeld worden voor de Vroege Toets. Deze leerling komt mogelijk in aanmerking voor een aanwijzing LWOO of een TLV PrO. </a:t>
            </a:r>
          </a:p>
        </p:txBody>
      </p:sp>
    </p:spTree>
    <p:extLst>
      <p:ext uri="{BB962C8B-B14F-4D97-AF65-F5344CB8AC3E}">
        <p14:creationId xmlns:p14="http://schemas.microsoft.com/office/powerpoint/2010/main" val="91403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062F0A47-3253-ADB2-897E-161F4D457A38}"/>
              </a:ext>
            </a:extLst>
          </p:cNvPr>
          <p:cNvCxnSpPr>
            <a:cxnSpLocks/>
          </p:cNvCxnSpPr>
          <p:nvPr/>
        </p:nvCxnSpPr>
        <p:spPr>
          <a:xfrm>
            <a:off x="2927648" y="142852"/>
            <a:ext cx="0" cy="66558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43A2798-B79B-81CD-137E-B09825644E40}"/>
              </a:ext>
            </a:extLst>
          </p:cNvPr>
          <p:cNvCxnSpPr>
            <a:cxnSpLocks/>
          </p:cNvCxnSpPr>
          <p:nvPr/>
        </p:nvCxnSpPr>
        <p:spPr>
          <a:xfrm>
            <a:off x="1643338" y="6451635"/>
            <a:ext cx="8917159" cy="256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A4A271C2-6341-53C8-3E78-A41427DB8EB4}"/>
              </a:ext>
            </a:extLst>
          </p:cNvPr>
          <p:cNvPicPr>
            <a:picLocks noChangeAspect="1"/>
          </p:cNvPicPr>
          <p:nvPr/>
        </p:nvPicPr>
        <p:blipFill rotWithShape="1">
          <a:blip r:embed="rId3"/>
          <a:srcRect t="8510" b="9580"/>
          <a:stretch/>
        </p:blipFill>
        <p:spPr>
          <a:xfrm>
            <a:off x="3218295" y="588352"/>
            <a:ext cx="6468417" cy="5045569"/>
          </a:xfrm>
          <a:prstGeom prst="rect">
            <a:avLst/>
          </a:prstGeom>
        </p:spPr>
      </p:pic>
      <p:sp>
        <p:nvSpPr>
          <p:cNvPr id="4" name="Tekstvak 3">
            <a:extLst>
              <a:ext uri="{FF2B5EF4-FFF2-40B4-BE49-F238E27FC236}">
                <a16:creationId xmlns:a16="http://schemas.microsoft.com/office/drawing/2014/main" id="{3DFC2CC2-4D25-C8AB-0002-D7CEFD929C38}"/>
              </a:ext>
            </a:extLst>
          </p:cNvPr>
          <p:cNvSpPr txBox="1"/>
          <p:nvPr/>
        </p:nvSpPr>
        <p:spPr>
          <a:xfrm>
            <a:off x="4655841" y="196043"/>
            <a:ext cx="7011901" cy="369332"/>
          </a:xfrm>
          <a:prstGeom prst="rect">
            <a:avLst/>
          </a:prstGeom>
          <a:noFill/>
        </p:spPr>
        <p:txBody>
          <a:bodyPr wrap="square">
            <a:spAutoFit/>
          </a:bodyPr>
          <a:lstStyle/>
          <a:p>
            <a:r>
              <a:rPr lang="nl-NL" b="1" dirty="0">
                <a:solidFill>
                  <a:schemeClr val="bg1"/>
                </a:solidFill>
              </a:rPr>
              <a:t>Route extra ondersteuning leerproblemen</a:t>
            </a:r>
          </a:p>
        </p:txBody>
      </p:sp>
      <p:pic>
        <p:nvPicPr>
          <p:cNvPr id="3" name="Afbeelding 2">
            <a:extLst>
              <a:ext uri="{FF2B5EF4-FFF2-40B4-BE49-F238E27FC236}">
                <a16:creationId xmlns:a16="http://schemas.microsoft.com/office/drawing/2014/main" id="{62B2399F-6C33-38B9-C208-971A0ABEFAB8}"/>
              </a:ext>
            </a:extLst>
          </p:cNvPr>
          <p:cNvPicPr>
            <a:picLocks noChangeAspect="1"/>
          </p:cNvPicPr>
          <p:nvPr/>
        </p:nvPicPr>
        <p:blipFill>
          <a:blip r:embed="rId4"/>
          <a:stretch>
            <a:fillRect/>
          </a:stretch>
        </p:blipFill>
        <p:spPr>
          <a:xfrm>
            <a:off x="5159896" y="5741886"/>
            <a:ext cx="4334632" cy="493819"/>
          </a:xfrm>
          <a:prstGeom prst="rect">
            <a:avLst/>
          </a:prstGeom>
        </p:spPr>
      </p:pic>
      <p:sp>
        <p:nvSpPr>
          <p:cNvPr id="9" name="Tekstvak 8">
            <a:extLst>
              <a:ext uri="{FF2B5EF4-FFF2-40B4-BE49-F238E27FC236}">
                <a16:creationId xmlns:a16="http://schemas.microsoft.com/office/drawing/2014/main" id="{C5C10A79-824E-64B3-D383-14569FBD894D}"/>
              </a:ext>
            </a:extLst>
          </p:cNvPr>
          <p:cNvSpPr txBox="1"/>
          <p:nvPr/>
        </p:nvSpPr>
        <p:spPr>
          <a:xfrm>
            <a:off x="3218295" y="1111117"/>
            <a:ext cx="579005" cy="369332"/>
          </a:xfrm>
          <a:prstGeom prst="rect">
            <a:avLst/>
          </a:prstGeom>
          <a:solidFill>
            <a:schemeClr val="accent1"/>
          </a:solidFill>
          <a:ln>
            <a:solidFill>
              <a:srgbClr val="002060"/>
            </a:solidFill>
          </a:ln>
        </p:spPr>
        <p:txBody>
          <a:bodyPr wrap="none" rtlCol="0">
            <a:spAutoFit/>
          </a:bodyPr>
          <a:lstStyle/>
          <a:p>
            <a:r>
              <a:rPr lang="nl-NL" dirty="0">
                <a:solidFill>
                  <a:schemeClr val="bg1"/>
                </a:solidFill>
              </a:rPr>
              <a:t>nee</a:t>
            </a:r>
          </a:p>
        </p:txBody>
      </p:sp>
    </p:spTree>
    <p:extLst>
      <p:ext uri="{BB962C8B-B14F-4D97-AF65-F5344CB8AC3E}">
        <p14:creationId xmlns:p14="http://schemas.microsoft.com/office/powerpoint/2010/main" val="1526005374"/>
      </p:ext>
    </p:extLst>
  </p:cSld>
  <p:clrMapOvr>
    <a:masterClrMapping/>
  </p:clrMapOvr>
</p:sld>
</file>

<file path=ppt/theme/theme1.xml><?xml version="1.0" encoding="utf-8"?>
<a:theme xmlns:a="http://schemas.openxmlformats.org/drawingml/2006/main" name="01. Donk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verx_Master">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1. Lic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verx_Master">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Gekleu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verx_Master">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0788547546E841BE0017BD3C5E61B6" ma:contentTypeVersion="12" ma:contentTypeDescription="Een nieuw document maken." ma:contentTypeScope="" ma:versionID="bf58c71f43aecf3b8b5a87e3473e83cf">
  <xsd:schema xmlns:xsd="http://www.w3.org/2001/XMLSchema" xmlns:xs="http://www.w3.org/2001/XMLSchema" xmlns:p="http://schemas.microsoft.com/office/2006/metadata/properties" xmlns:ns2="691488bb-95b0-4bac-89cf-055f49c096b1" xmlns:ns3="8371ebfe-cae6-4598-a56b-585b733ab7ec" targetNamespace="http://schemas.microsoft.com/office/2006/metadata/properties" ma:root="true" ma:fieldsID="45ca6fd06435b9fe89bbd1a3ce04dd95" ns2:_="" ns3:_="">
    <xsd:import namespace="691488bb-95b0-4bac-89cf-055f49c096b1"/>
    <xsd:import namespace="8371ebfe-cae6-4598-a56b-585b733ab7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488bb-95b0-4bac-89cf-055f49c096b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8d320fe3-49b5-4d7b-ae42-4f7600d46b35}" ma:internalName="TaxCatchAll" ma:showField="CatchAllData" ma:web="691488bb-95b0-4bac-89cf-055f49c096b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71ebfe-cae6-4598-a56b-585b733ab7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ed87c5a4-aff0-4931-a723-67f8c5d46a1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1488bb-95b0-4bac-89cf-055f49c096b1" xsi:nil="true"/>
    <lcf76f155ced4ddcb4097134ff3c332f xmlns="8371ebfe-cae6-4598-a56b-585b733ab7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EAEDBB-25EC-4E3F-A641-D4B04D8655B4}">
  <ds:schemaRefs>
    <ds:schemaRef ds:uri="http://schemas.microsoft.com/sharepoint/v3/contenttype/forms"/>
  </ds:schemaRefs>
</ds:datastoreItem>
</file>

<file path=customXml/itemProps2.xml><?xml version="1.0" encoding="utf-8"?>
<ds:datastoreItem xmlns:ds="http://schemas.openxmlformats.org/officeDocument/2006/customXml" ds:itemID="{1FB32F85-0C03-4F1B-BC12-3C7C17D56B8A}"/>
</file>

<file path=customXml/itemProps3.xml><?xml version="1.0" encoding="utf-8"?>
<ds:datastoreItem xmlns:ds="http://schemas.openxmlformats.org/officeDocument/2006/customXml" ds:itemID="{F6352C49-D260-4467-921B-E8625D47B20D}">
  <ds:schemaRef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562</TotalTime>
  <Words>1001</Words>
  <Application>Microsoft Office PowerPoint</Application>
  <PresentationFormat>Breedbeeld</PresentationFormat>
  <Paragraphs>183</Paragraphs>
  <Slides>15</Slides>
  <Notes>14</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15</vt:i4>
      </vt:variant>
    </vt:vector>
  </HeadingPairs>
  <TitlesOfParts>
    <vt:vector size="25" baseType="lpstr">
      <vt:lpstr>Arial</vt:lpstr>
      <vt:lpstr>Calibri</vt:lpstr>
      <vt:lpstr>DM Sans</vt:lpstr>
      <vt:lpstr>Lemonde-journal</vt:lpstr>
      <vt:lpstr>Lexend Deca</vt:lpstr>
      <vt:lpstr>Space Grotesk</vt:lpstr>
      <vt:lpstr>Wingdings</vt:lpstr>
      <vt:lpstr>01. Donker</vt:lpstr>
      <vt:lpstr>01. Licht</vt:lpstr>
      <vt:lpstr>3. Gekleurd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Bobbie</dc:creator>
  <cp:lastModifiedBy>Eva-Dine Kok - Klaassen</cp:lastModifiedBy>
  <cp:revision>16</cp:revision>
  <dcterms:created xsi:type="dcterms:W3CDTF">2023-05-02T09:33:33Z</dcterms:created>
  <dcterms:modified xsi:type="dcterms:W3CDTF">2023-10-02T10:07:45Z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0x0101006C0788547546E841BE0017BD3C5E61B6</vt:lpwstr>
  </property>
</Properties>
</file>