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4"/>
    <p:sldMasterId id="2147483683" r:id="rId5"/>
    <p:sldMasterId id="2147483692" r:id="rId6"/>
  </p:sldMasterIdLst>
  <p:notesMasterIdLst>
    <p:notesMasterId r:id="rId22"/>
  </p:notesMasterIdLst>
  <p:sldIdLst>
    <p:sldId id="256" r:id="rId7"/>
    <p:sldId id="267" r:id="rId8"/>
    <p:sldId id="265" r:id="rId9"/>
    <p:sldId id="339" r:id="rId10"/>
    <p:sldId id="340" r:id="rId11"/>
    <p:sldId id="341" r:id="rId12"/>
    <p:sldId id="342" r:id="rId13"/>
    <p:sldId id="343" r:id="rId14"/>
    <p:sldId id="348" r:id="rId15"/>
    <p:sldId id="347" r:id="rId16"/>
    <p:sldId id="346" r:id="rId17"/>
    <p:sldId id="349" r:id="rId18"/>
    <p:sldId id="351" r:id="rId19"/>
    <p:sldId id="350" r:id="rId20"/>
    <p:sldId id="352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E1E5"/>
    <a:srgbClr val="F2F2F2"/>
    <a:srgbClr val="000643"/>
    <a:srgbClr val="422DB4"/>
    <a:srgbClr val="5400AD"/>
    <a:srgbClr val="E3664D"/>
    <a:srgbClr val="000646"/>
    <a:srgbClr val="1F0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0C2E7B-9AE1-D823-CB41-565275AB4E24}" v="152" dt="2024-09-30T12:18:16.277"/>
    <p1510:client id="{E656DE8A-2D13-43F3-1972-3E44CAB97017}" v="738" dt="2024-09-30T11:56:56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9CDD1-323F-4EC5-B67D-3EED3870B273}" type="datetimeFigureOut">
              <a:rPr lang="nl-NL" smtClean="0"/>
              <a:t>18-9-2025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52686-5EC2-4B2D-813E-0A7A137F8CE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804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6F1DB-4252-4957-8790-D10A04D8966C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339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5221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907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173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312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65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6F1DB-4252-4957-8790-D10A04D8966C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474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310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25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769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114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531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973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6F1DB-4252-4957-8790-D10A04D8966C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92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. Donker_Waterm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zwart, duisternis, ruimte&#10;&#10;Automatisch gegenereerde beschrijving">
            <a:extLst>
              <a:ext uri="{FF2B5EF4-FFF2-40B4-BE49-F238E27FC236}">
                <a16:creationId xmlns:a16="http://schemas.microsoft.com/office/drawing/2014/main" id="{1414D12C-8627-038B-F899-4B9F9C543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Afbeelding 3" descr="Afbeelding met Graphics, zwart, ontwerp&#10;&#10;Automatisch gegenereerde beschrijving">
            <a:extLst>
              <a:ext uri="{FF2B5EF4-FFF2-40B4-BE49-F238E27FC236}">
                <a16:creationId xmlns:a16="http://schemas.microsoft.com/office/drawing/2014/main" id="{17484D4D-8875-F1C4-16E3-95E1587FF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3. Gekleurd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6778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C38CF-779C-4F34-AE7A-415FE5870115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419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Donker_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 met zwart, duisternis, ruimte&#10;&#10;Automatisch gegenereerde beschrijving">
            <a:extLst>
              <a:ext uri="{FF2B5EF4-FFF2-40B4-BE49-F238E27FC236}">
                <a16:creationId xmlns:a16="http://schemas.microsoft.com/office/drawing/2014/main" id="{1414D12C-8627-038B-F899-4B9F9C543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4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Licht_Waterme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zwart, duisternis, ruimte&#10;&#10;Automatisch gegenereerde beschrijving">
            <a:extLst>
              <a:ext uri="{FF2B5EF4-FFF2-40B4-BE49-F238E27FC236}">
                <a16:creationId xmlns:a16="http://schemas.microsoft.com/office/drawing/2014/main" id="{87581F2C-92CD-7D47-B71F-80229BEA8E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9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Licht_Rood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Menselijk gezicht, persoon, glimlach, buitenshuis&#10;&#10;Automatisch gegenereerde beschrijving">
            <a:extLst>
              <a:ext uri="{FF2B5EF4-FFF2-40B4-BE49-F238E27FC236}">
                <a16:creationId xmlns:a16="http://schemas.microsoft.com/office/drawing/2014/main" id="{BDF2CB5D-101C-2A94-B1A9-3F67B0D69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8" y="-1361"/>
            <a:ext cx="12194420" cy="6859361"/>
          </a:xfrm>
          <a:prstGeom prst="rect">
            <a:avLst/>
          </a:prstGeom>
        </p:spPr>
      </p:pic>
      <p:pic>
        <p:nvPicPr>
          <p:cNvPr id="3" name="Afbeelding 2" descr="Afbeelding met silhouet&#10;&#10;Automatisch gegenereerde beschrijving">
            <a:extLst>
              <a:ext uri="{FF2B5EF4-FFF2-40B4-BE49-F238E27FC236}">
                <a16:creationId xmlns:a16="http://schemas.microsoft.com/office/drawing/2014/main" id="{A36670E7-4FEC-3ECD-4385-135996E5EB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7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Licht_Paars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Bagage en tassen, boom&#10;&#10;Automatisch gegenereerde beschrijving">
            <a:extLst>
              <a:ext uri="{FF2B5EF4-FFF2-40B4-BE49-F238E27FC236}">
                <a16:creationId xmlns:a16="http://schemas.microsoft.com/office/drawing/2014/main" id="{8E0F8B1B-3D5E-55E2-52BB-529DC1138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687" y="-223498"/>
            <a:ext cx="12986657" cy="7304995"/>
          </a:xfrm>
          <a:prstGeom prst="rect">
            <a:avLst/>
          </a:prstGeom>
        </p:spPr>
      </p:pic>
      <p:pic>
        <p:nvPicPr>
          <p:cNvPr id="3" name="Afbeelding 2" descr="Afbeelding met silhouet, kunst&#10;&#10;Beschrijving automatisch gegenereerd met gemiddelde betrouwbaarheid">
            <a:extLst>
              <a:ext uri="{FF2B5EF4-FFF2-40B4-BE49-F238E27FC236}">
                <a16:creationId xmlns:a16="http://schemas.microsoft.com/office/drawing/2014/main" id="{CE79A39C-7CE1-0913-8F89-36E346D0EB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8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. Licht_Blauw_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kleding, persoon, Menselijk gezicht, tafel&#10;&#10;Automatisch gegenereerde beschrijving">
            <a:extLst>
              <a:ext uri="{FF2B5EF4-FFF2-40B4-BE49-F238E27FC236}">
                <a16:creationId xmlns:a16="http://schemas.microsoft.com/office/drawing/2014/main" id="{78418CA0-AC5B-1772-C35B-9C26EB6410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2" y="0"/>
            <a:ext cx="13101563" cy="7369629"/>
          </a:xfrm>
          <a:prstGeom prst="rect">
            <a:avLst/>
          </a:prstGeom>
        </p:spPr>
      </p:pic>
      <p:pic>
        <p:nvPicPr>
          <p:cNvPr id="3" name="Afbeelding 2" descr="Afbeelding met silhouet&#10;&#10;Beschrijving automatisch gegenereerd met lage betrouwbaarheid">
            <a:extLst>
              <a:ext uri="{FF2B5EF4-FFF2-40B4-BE49-F238E27FC236}">
                <a16:creationId xmlns:a16="http://schemas.microsoft.com/office/drawing/2014/main" id="{BC5B872C-F26E-4D3A-9C02-C52CB89594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7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. Licht_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ilhouet&#10;&#10;Automatisch gegenereerde beschrijving">
            <a:extLst>
              <a:ext uri="{FF2B5EF4-FFF2-40B4-BE49-F238E27FC236}">
                <a16:creationId xmlns:a16="http://schemas.microsoft.com/office/drawing/2014/main" id="{A36670E7-4FEC-3ECD-4385-135996E5E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5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. Licht_Pa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ilhouet, kunst&#10;&#10;Beschrijving automatisch gegenereerd met gemiddelde betrouwbaarheid">
            <a:extLst>
              <a:ext uri="{FF2B5EF4-FFF2-40B4-BE49-F238E27FC236}">
                <a16:creationId xmlns:a16="http://schemas.microsoft.com/office/drawing/2014/main" id="{CE79A39C-7CE1-0913-8F89-36E346D0E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8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2. Licht_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ilhouet&#10;&#10;Beschrijving automatisch gegenereerd met lage betrouwbaarheid">
            <a:extLst>
              <a:ext uri="{FF2B5EF4-FFF2-40B4-BE49-F238E27FC236}">
                <a16:creationId xmlns:a16="http://schemas.microsoft.com/office/drawing/2014/main" id="{BC5B872C-F26E-4D3A-9C02-C52CB89594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8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6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04C07444-2E89-31D0-98E5-53BF23F39874}"/>
              </a:ext>
            </a:extLst>
          </p:cNvPr>
          <p:cNvGrpSpPr/>
          <p:nvPr userDrawn="1"/>
        </p:nvGrpSpPr>
        <p:grpSpPr>
          <a:xfrm>
            <a:off x="237244" y="222525"/>
            <a:ext cx="11773782" cy="6488905"/>
            <a:chOff x="237244" y="222525"/>
            <a:chExt cx="11773782" cy="648890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B72B668F-EE62-411D-9BE3-175711F8F821}"/>
                </a:ext>
              </a:extLst>
            </p:cNvPr>
            <p:cNvPicPr/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244" y="222525"/>
              <a:ext cx="456914" cy="456457"/>
            </a:xfrm>
            <a:prstGeom prst="rect">
              <a:avLst/>
            </a:prstGeom>
          </p:spPr>
        </p:pic>
        <p:sp>
          <p:nvSpPr>
            <p:cNvPr id="9" name="Tekstvak 8" descr="MVX23_Logo_Basislogo_Full_colour_Wit">
              <a:extLst>
                <a:ext uri="{FF2B5EF4-FFF2-40B4-BE49-F238E27FC236}">
                  <a16:creationId xmlns:a16="http://schemas.microsoft.com/office/drawing/2014/main" id="{13B18A98-2053-6D2A-3ED8-4DF51C417C92}"/>
                </a:ext>
              </a:extLst>
            </p:cNvPr>
            <p:cNvSpPr txBox="1"/>
            <p:nvPr userDrawn="1"/>
          </p:nvSpPr>
          <p:spPr>
            <a:xfrm>
              <a:off x="6450502" y="222525"/>
              <a:ext cx="55605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900" b="0" i="0">
                  <a:solidFill>
                    <a:schemeClr val="bg1"/>
                  </a:solidFill>
                  <a:latin typeface="Lexend Deca" pitchFamily="2" charset="77"/>
                  <a:cs typeface="Space Grotesk" pitchFamily="2" charset="0"/>
                </a:rPr>
                <a:t>Slide onderwerp | Presentatie titel</a:t>
              </a:r>
            </a:p>
          </p:txBody>
        </p:sp>
        <p:sp>
          <p:nvSpPr>
            <p:cNvPr id="10" name="Tekstvak 9" descr="MVX23_Logo_Basislogo_Full_colour_Wit">
              <a:extLst>
                <a:ext uri="{FF2B5EF4-FFF2-40B4-BE49-F238E27FC236}">
                  <a16:creationId xmlns:a16="http://schemas.microsoft.com/office/drawing/2014/main" id="{D0493F47-7D7E-FD08-DE97-418981C73F49}"/>
                </a:ext>
              </a:extLst>
            </p:cNvPr>
            <p:cNvSpPr txBox="1"/>
            <p:nvPr userDrawn="1"/>
          </p:nvSpPr>
          <p:spPr>
            <a:xfrm>
              <a:off x="10873286" y="6480598"/>
              <a:ext cx="11377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900" err="1">
                  <a:solidFill>
                    <a:schemeClr val="bg1"/>
                  </a:solidFill>
                  <a:latin typeface="Lexend Deca" pitchFamily="2" charset="77"/>
                  <a:cs typeface="Space Grotesk" pitchFamily="2" charset="0"/>
                </a:rPr>
                <a:t>aandachtplus.nl</a:t>
              </a:r>
              <a:endParaRPr lang="nl-NL" sz="900">
                <a:solidFill>
                  <a:schemeClr val="bg1"/>
                </a:solidFill>
                <a:latin typeface="Lexend Deca" pitchFamily="2" charset="77"/>
                <a:cs typeface="Space Grotes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514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pace Grotesk" pitchFamily="2" charset="0"/>
          <a:ea typeface="+mj-ea"/>
          <a:cs typeface="Space Grotes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04C07444-2E89-31D0-98E5-53BF23F39874}"/>
              </a:ext>
            </a:extLst>
          </p:cNvPr>
          <p:cNvGrpSpPr/>
          <p:nvPr userDrawn="1"/>
        </p:nvGrpSpPr>
        <p:grpSpPr>
          <a:xfrm>
            <a:off x="237244" y="222525"/>
            <a:ext cx="11773782" cy="6488905"/>
            <a:chOff x="237244" y="222525"/>
            <a:chExt cx="11773782" cy="648890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B72B668F-EE62-411D-9BE3-175711F8F821}"/>
                </a:ext>
              </a:extLst>
            </p:cNvPr>
            <p:cNvPicPr/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244" y="222525"/>
              <a:ext cx="456914" cy="456457"/>
            </a:xfrm>
            <a:prstGeom prst="rect">
              <a:avLst/>
            </a:prstGeom>
          </p:spPr>
        </p:pic>
        <p:sp>
          <p:nvSpPr>
            <p:cNvPr id="9" name="Tekstvak 8" descr="MVX23_Logo_Basislogo_Full_colour_Wit">
              <a:extLst>
                <a:ext uri="{FF2B5EF4-FFF2-40B4-BE49-F238E27FC236}">
                  <a16:creationId xmlns:a16="http://schemas.microsoft.com/office/drawing/2014/main" id="{13B18A98-2053-6D2A-3ED8-4DF51C417C92}"/>
                </a:ext>
              </a:extLst>
            </p:cNvPr>
            <p:cNvSpPr txBox="1"/>
            <p:nvPr userDrawn="1"/>
          </p:nvSpPr>
          <p:spPr>
            <a:xfrm>
              <a:off x="6450502" y="222525"/>
              <a:ext cx="55605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900" b="0" i="0">
                  <a:solidFill>
                    <a:srgbClr val="000643"/>
                  </a:solidFill>
                  <a:latin typeface="Lexend Deca" pitchFamily="2" charset="77"/>
                  <a:cs typeface="Space Grotesk" pitchFamily="2" charset="0"/>
                </a:rPr>
                <a:t>Slide onderwerp | Presentatie titel</a:t>
              </a:r>
            </a:p>
          </p:txBody>
        </p:sp>
        <p:sp>
          <p:nvSpPr>
            <p:cNvPr id="10" name="Tekstvak 9" descr="MVX23_Logo_Basislogo_Full_colour_Wit">
              <a:extLst>
                <a:ext uri="{FF2B5EF4-FFF2-40B4-BE49-F238E27FC236}">
                  <a16:creationId xmlns:a16="http://schemas.microsoft.com/office/drawing/2014/main" id="{D0493F47-7D7E-FD08-DE97-418981C73F49}"/>
                </a:ext>
              </a:extLst>
            </p:cNvPr>
            <p:cNvSpPr txBox="1"/>
            <p:nvPr userDrawn="1"/>
          </p:nvSpPr>
          <p:spPr>
            <a:xfrm>
              <a:off x="10873286" y="6480598"/>
              <a:ext cx="11377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900" err="1">
                  <a:solidFill>
                    <a:srgbClr val="000643"/>
                  </a:solidFill>
                  <a:latin typeface="Lexend Deca" pitchFamily="2" charset="77"/>
                  <a:cs typeface="Space Grotesk" pitchFamily="2" charset="0"/>
                </a:rPr>
                <a:t>aandachtplus.nl</a:t>
              </a:r>
              <a:endParaRPr lang="nl-NL" sz="900">
                <a:solidFill>
                  <a:srgbClr val="000643"/>
                </a:solidFill>
                <a:latin typeface="Lexend Deca" pitchFamily="2" charset="77"/>
                <a:cs typeface="Space Grotes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170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700" r:id="rId5"/>
    <p:sldLayoutId id="2147483701" r:id="rId6"/>
    <p:sldLayoutId id="214748370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pace Grotesk" pitchFamily="2" charset="0"/>
          <a:ea typeface="+mj-ea"/>
          <a:cs typeface="Space Grotes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ep 6">
            <a:extLst>
              <a:ext uri="{FF2B5EF4-FFF2-40B4-BE49-F238E27FC236}">
                <a16:creationId xmlns:a16="http://schemas.microsoft.com/office/drawing/2014/main" id="{04C07444-2E89-31D0-98E5-53BF23F39874}"/>
              </a:ext>
            </a:extLst>
          </p:cNvPr>
          <p:cNvGrpSpPr/>
          <p:nvPr userDrawn="1"/>
        </p:nvGrpSpPr>
        <p:grpSpPr>
          <a:xfrm>
            <a:off x="237472" y="222525"/>
            <a:ext cx="11773554" cy="6488905"/>
            <a:chOff x="237472" y="222525"/>
            <a:chExt cx="11773554" cy="6488905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B72B668F-EE62-411D-9BE3-175711F8F821}"/>
                </a:ext>
              </a:extLst>
            </p:cNvPr>
            <p:cNvPicPr/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7472" y="222525"/>
              <a:ext cx="456457" cy="456457"/>
            </a:xfrm>
            <a:prstGeom prst="rect">
              <a:avLst/>
            </a:prstGeom>
          </p:spPr>
        </p:pic>
        <p:sp>
          <p:nvSpPr>
            <p:cNvPr id="9" name="Tekstvak 8" descr="MVX23_Logo_Basislogo_Full_colour_Wit">
              <a:extLst>
                <a:ext uri="{FF2B5EF4-FFF2-40B4-BE49-F238E27FC236}">
                  <a16:creationId xmlns:a16="http://schemas.microsoft.com/office/drawing/2014/main" id="{13B18A98-2053-6D2A-3ED8-4DF51C417C92}"/>
                </a:ext>
              </a:extLst>
            </p:cNvPr>
            <p:cNvSpPr txBox="1"/>
            <p:nvPr userDrawn="1"/>
          </p:nvSpPr>
          <p:spPr>
            <a:xfrm>
              <a:off x="6450502" y="222525"/>
              <a:ext cx="55605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900" b="0" i="0">
                  <a:solidFill>
                    <a:schemeClr val="bg1"/>
                  </a:solidFill>
                  <a:latin typeface="Lexend Deca" pitchFamily="2" charset="77"/>
                  <a:cs typeface="Space Grotesk" pitchFamily="2" charset="0"/>
                </a:rPr>
                <a:t>Slide onderwerp | Presentatie titel</a:t>
              </a:r>
            </a:p>
          </p:txBody>
        </p:sp>
        <p:sp>
          <p:nvSpPr>
            <p:cNvPr id="10" name="Tekstvak 9" descr="MVX23_Logo_Basislogo_Full_colour_Wit">
              <a:extLst>
                <a:ext uri="{FF2B5EF4-FFF2-40B4-BE49-F238E27FC236}">
                  <a16:creationId xmlns:a16="http://schemas.microsoft.com/office/drawing/2014/main" id="{D0493F47-7D7E-FD08-DE97-418981C73F49}"/>
                </a:ext>
              </a:extLst>
            </p:cNvPr>
            <p:cNvSpPr txBox="1"/>
            <p:nvPr userDrawn="1"/>
          </p:nvSpPr>
          <p:spPr>
            <a:xfrm>
              <a:off x="10873286" y="6480598"/>
              <a:ext cx="113774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nl-NL" sz="900" err="1">
                  <a:solidFill>
                    <a:schemeClr val="bg1"/>
                  </a:solidFill>
                  <a:latin typeface="Lexend Deca" pitchFamily="2" charset="77"/>
                  <a:cs typeface="Space Grotesk" pitchFamily="2" charset="0"/>
                </a:rPr>
                <a:t>aandachtplus.nl</a:t>
              </a:r>
              <a:endParaRPr lang="nl-NL" sz="900">
                <a:solidFill>
                  <a:schemeClr val="bg1"/>
                </a:solidFill>
                <a:latin typeface="Lexend Deca" pitchFamily="2" charset="77"/>
                <a:cs typeface="Space Grotesk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044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70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pace Grotesk" pitchFamily="2" charset="0"/>
          <a:ea typeface="+mj-ea"/>
          <a:cs typeface="Space Grotesk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A81AE378-9048-C0A2-F87B-ABA7006B34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0878" y="-536122"/>
            <a:ext cx="7930243" cy="793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86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fbeelding 9">
            <a:extLst>
              <a:ext uri="{FF2B5EF4-FFF2-40B4-BE49-F238E27FC236}">
                <a16:creationId xmlns:a16="http://schemas.microsoft.com/office/drawing/2014/main" id="{DE677FC2-C927-455A-8543-65965CD40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44" y="915539"/>
            <a:ext cx="11846366" cy="53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782144" y="7258000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ABB83F3C-E075-5C7C-4097-9A2D96E32EEA}"/>
              </a:ext>
            </a:extLst>
          </p:cNvPr>
          <p:cNvSpPr txBox="1"/>
          <p:nvPr/>
        </p:nvSpPr>
        <p:spPr>
          <a:xfrm>
            <a:off x="3009890" y="949217"/>
            <a:ext cx="900928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600" b="1" dirty="0">
                <a:solidFill>
                  <a:schemeClr val="bg1"/>
                </a:solidFill>
                <a:latin typeface="Lexend Deca" pitchFamily="2" charset="0"/>
              </a:rPr>
              <a:t>Procedure Vroege Toets (aanvraag PrO/LWOO) voor instroom 1 aug 2026</a:t>
            </a: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Aanmelden met aanmeldingsformulier inclusief uitdraai LVS (IEP, CITO, LIB, DIA).</a:t>
            </a: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Dit </a:t>
            </a:r>
            <a:r>
              <a:rPr lang="nl-NL" sz="1600" b="1" u="sng" dirty="0">
                <a:solidFill>
                  <a:schemeClr val="bg1"/>
                </a:solidFill>
                <a:latin typeface="Lexend Deca" pitchFamily="2" charset="0"/>
              </a:rPr>
              <a:t>moet</a:t>
            </a: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 op de uitdraai aanwezig zijn: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Ruwe scores</a:t>
            </a:r>
          </a:p>
          <a:p>
            <a:pPr marL="285750" indent="-285750">
              <a:buFontTx/>
              <a:buChar char="-"/>
            </a:pPr>
            <a:r>
              <a:rPr lang="nl-NL" sz="1600" dirty="0" err="1">
                <a:solidFill>
                  <a:schemeClr val="bg1"/>
                </a:solidFill>
                <a:latin typeface="Lexend Deca" pitchFamily="2" charset="0"/>
              </a:rPr>
              <a:t>Toetsnaam</a:t>
            </a: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 + versie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Datum afname 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Laatste didactische toetsgegevens uit schooljaar 2025-2026.</a:t>
            </a: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Eerdere onderzoeksgegevens graag meesturen en ouders hierover informeren. Informatie uit het </a:t>
            </a:r>
            <a:r>
              <a:rPr lang="nl-NL" sz="1600" dirty="0" err="1">
                <a:solidFill>
                  <a:schemeClr val="bg1"/>
                </a:solidFill>
                <a:latin typeface="Lexend Deca" pitchFamily="2" charset="0"/>
              </a:rPr>
              <a:t>leerlingdossier</a:t>
            </a: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 (bijv. didactische </a:t>
            </a:r>
            <a:r>
              <a:rPr lang="nl-NL" sz="1600" dirty="0" err="1">
                <a:solidFill>
                  <a:schemeClr val="bg1"/>
                </a:solidFill>
                <a:latin typeface="Lexend Deca" pitchFamily="2" charset="0"/>
              </a:rPr>
              <a:t>toetsscores</a:t>
            </a: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, OPP, OKR) mag gedeeld worden. Voor het delen van psychologische onderzoeken is toestemming van ouders nodig. </a:t>
            </a: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 </a:t>
            </a: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A+ nodigt de leerling uit voor NIO indien geldig IQ-onderzoek (na aug. 2024) niet aanwezig is. </a:t>
            </a:r>
          </a:p>
          <a:p>
            <a:r>
              <a:rPr lang="nl-NL" sz="1600" i="1" dirty="0">
                <a:solidFill>
                  <a:schemeClr val="bg1"/>
                </a:solidFill>
                <a:latin typeface="Lexend Deca" pitchFamily="2" charset="0"/>
              </a:rPr>
              <a:t>Bij hoge mate van uitzondering wordt een leerling individueel getoetst met een WISC-V.</a:t>
            </a: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	</a:t>
            </a: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Bij </a:t>
            </a:r>
            <a:r>
              <a:rPr lang="nl-NL" sz="1600" b="1" dirty="0">
                <a:solidFill>
                  <a:schemeClr val="bg1"/>
                </a:solidFill>
                <a:latin typeface="Lexend Deca" pitchFamily="2" charset="0"/>
              </a:rPr>
              <a:t>IQ &gt; 90</a:t>
            </a: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 </a:t>
            </a:r>
            <a:r>
              <a:rPr lang="nl-NL" sz="1600" dirty="0" err="1">
                <a:solidFill>
                  <a:schemeClr val="bg1"/>
                </a:solidFill>
                <a:latin typeface="Lexend Deca" pitchFamily="2" charset="0"/>
              </a:rPr>
              <a:t>èn</a:t>
            </a: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 wanneer er sprake is van </a:t>
            </a:r>
            <a:r>
              <a:rPr lang="nl-NL" sz="1600" b="1" dirty="0">
                <a:solidFill>
                  <a:schemeClr val="bg1"/>
                </a:solidFill>
                <a:latin typeface="Lexend Deca" pitchFamily="2" charset="0"/>
              </a:rPr>
              <a:t>sociaal-emotionele problemen </a:t>
            </a: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zoekt A+ contact met basisschool, daarna volgt eventueel aanvullend persoonlijkheidsonderzoek.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E6D00C-B62D-4712-BE6A-2E761A2E8603}"/>
              </a:ext>
            </a:extLst>
          </p:cNvPr>
          <p:cNvSpPr txBox="1"/>
          <p:nvPr/>
        </p:nvSpPr>
        <p:spPr>
          <a:xfrm>
            <a:off x="996645" y="949217"/>
            <a:ext cx="159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D6E1E5"/>
                </a:solidFill>
                <a:latin typeface="Lexend Deca" pitchFamily="2" charset="0"/>
              </a:rPr>
              <a:t>Stap 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D5C5523-1B6F-4300-BDE2-C272203FE8C2}"/>
              </a:ext>
            </a:extLst>
          </p:cNvPr>
          <p:cNvSpPr txBox="1"/>
          <p:nvPr/>
        </p:nvSpPr>
        <p:spPr>
          <a:xfrm>
            <a:off x="996645" y="3132236"/>
            <a:ext cx="159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D6E1E5"/>
                </a:solidFill>
                <a:latin typeface="Lexend Deca" pitchFamily="2" charset="0"/>
              </a:rPr>
              <a:t>Stap 2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CC2A1AD1-F031-4106-8750-429A2CEDD038}"/>
              </a:ext>
            </a:extLst>
          </p:cNvPr>
          <p:cNvSpPr txBox="1"/>
          <p:nvPr/>
        </p:nvSpPr>
        <p:spPr>
          <a:xfrm>
            <a:off x="996645" y="4581358"/>
            <a:ext cx="1593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rgbClr val="D6E1E5"/>
                </a:solidFill>
                <a:latin typeface="Lexend Deca" pitchFamily="2" charset="0"/>
              </a:rPr>
              <a:t>Stap 3</a:t>
            </a:r>
          </a:p>
        </p:txBody>
      </p:sp>
    </p:spTree>
    <p:extLst>
      <p:ext uri="{BB962C8B-B14F-4D97-AF65-F5344CB8AC3E}">
        <p14:creationId xmlns:p14="http://schemas.microsoft.com/office/powerpoint/2010/main" val="417205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5C1D469D-2F70-0513-7C93-AA2EE9B9B1F2}"/>
              </a:ext>
            </a:extLst>
          </p:cNvPr>
          <p:cNvSpPr txBox="1"/>
          <p:nvPr/>
        </p:nvSpPr>
        <p:spPr>
          <a:xfrm>
            <a:off x="3008292" y="2344527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Lexend Deca" pitchFamily="2" charset="0"/>
              </a:rPr>
              <a:t>Belangrijke datums voor instroom 1 aug 2026</a:t>
            </a:r>
          </a:p>
          <a:p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Dossier aanleveren </a:t>
            </a:r>
            <a:r>
              <a:rPr lang="nl-NL" b="1" u="sng" dirty="0">
                <a:solidFill>
                  <a:schemeClr val="bg1"/>
                </a:solidFill>
                <a:latin typeface="Lexend Deca" pitchFamily="2" charset="0"/>
              </a:rPr>
              <a:t>voor</a:t>
            </a: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 3 december 2025.</a:t>
            </a:r>
          </a:p>
          <a:p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Data NIO 	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15 januari 2025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22 januari 2025</a:t>
            </a:r>
          </a:p>
          <a:p>
            <a:pPr marL="742950" lvl="1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5 februari 2025</a:t>
            </a:r>
          </a:p>
          <a:p>
            <a:pPr marL="285750" indent="-285750">
              <a:buFontTx/>
              <a:buChar char="-"/>
            </a:pPr>
            <a:endParaRPr lang="nl-NL" i="1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nl-NL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324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hoek 1">
            <a:extLst>
              <a:ext uri="{FF2B5EF4-FFF2-40B4-BE49-F238E27FC236}">
                <a16:creationId xmlns:a16="http://schemas.microsoft.com/office/drawing/2014/main" id="{88939D98-81C4-C17C-AFFF-F2142C57C5FD}"/>
              </a:ext>
            </a:extLst>
          </p:cNvPr>
          <p:cNvSpPr/>
          <p:nvPr/>
        </p:nvSpPr>
        <p:spPr>
          <a:xfrm>
            <a:off x="3072608" y="1118530"/>
            <a:ext cx="8728308" cy="583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Voor een NT-2 leerling kan een taalarrangement aangevraagd worden. </a:t>
            </a: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Inhoud taalarrangement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Ambulante begeleiding die divers ingezet kan worden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nl-NL" sz="1600" kern="100" dirty="0">
              <a:solidFill>
                <a:schemeClr val="bg1"/>
              </a:solidFill>
              <a:effectLst/>
              <a:latin typeface="Lexend Deca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nl-NL" sz="1600" kern="100" dirty="0">
                <a:solidFill>
                  <a:schemeClr val="bg1"/>
                </a:solidFill>
                <a:effectLst/>
                <a:latin typeface="Lexend Deca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Daarnaast hebben deze leerlingen wettelijk gezien recht op het volgende:</a:t>
            </a:r>
            <a:endParaRPr lang="nl-NL" sz="1600" dirty="0">
              <a:solidFill>
                <a:schemeClr val="bg1"/>
              </a:solidFill>
              <a:effectLst/>
              <a:latin typeface="Lexend Deca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600" kern="100" dirty="0">
                <a:solidFill>
                  <a:schemeClr val="bg1"/>
                </a:solidFill>
                <a:effectLst/>
                <a:latin typeface="Lexend De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tijd tijdens toetsen (25% van de totale tijd)</a:t>
            </a:r>
            <a:endParaRPr lang="nl-NL" sz="1600" dirty="0">
              <a:solidFill>
                <a:schemeClr val="bg1"/>
              </a:solidFill>
              <a:effectLst/>
              <a:latin typeface="Lexend De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600" kern="100" dirty="0">
                <a:solidFill>
                  <a:schemeClr val="bg1"/>
                </a:solidFill>
                <a:effectLst/>
                <a:latin typeface="Lexend De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Gebruik van woordenboek NL-NL of NL-moedertaal bij toetsen</a:t>
            </a:r>
            <a:endParaRPr lang="nl-NL" sz="1600" dirty="0">
              <a:solidFill>
                <a:schemeClr val="bg1"/>
              </a:solidFill>
              <a:effectLst/>
              <a:latin typeface="Lexend De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600" kern="100" dirty="0">
                <a:solidFill>
                  <a:schemeClr val="bg1"/>
                </a:solidFill>
                <a:effectLst/>
                <a:latin typeface="Lexend De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Mogelijkheid tot vrijstelling van een moderne vreemde taal (DU/FA)</a:t>
            </a:r>
            <a:endParaRPr lang="nl-NL" sz="1600" dirty="0">
              <a:solidFill>
                <a:schemeClr val="bg1"/>
              </a:solidFill>
              <a:effectLst/>
              <a:latin typeface="Lexend Dec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nl-NL" sz="1600" kern="100" dirty="0">
                <a:solidFill>
                  <a:schemeClr val="bg1"/>
                </a:solidFill>
                <a:effectLst/>
                <a:latin typeface="Lexend De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Mogelijkheid tot mondelinge </a:t>
            </a:r>
            <a:r>
              <a:rPr lang="nl-NL" sz="1600" kern="100" dirty="0" err="1">
                <a:solidFill>
                  <a:schemeClr val="bg1"/>
                </a:solidFill>
                <a:effectLst/>
                <a:latin typeface="Lexend De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toetsafname</a:t>
            </a:r>
            <a:r>
              <a:rPr lang="nl-NL" sz="1600" kern="100" dirty="0">
                <a:solidFill>
                  <a:schemeClr val="bg1"/>
                </a:solidFill>
                <a:effectLst/>
                <a:latin typeface="Lexend Deca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dit gebeurt altijd in overleg met de VO-school</a:t>
            </a:r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Criteria aanmelding: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De leerling is niet langer dan 6 jaar in Nederland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De verwachting van de leerling is hoger dan de didactische scores</a:t>
            </a:r>
          </a:p>
          <a:p>
            <a:pPr marL="285750" indent="-285750">
              <a:buFontTx/>
              <a:buChar char="-"/>
            </a:pPr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De basisschool geeft aan dat er een taalachterstand is en dat de leerling hiervoor extra ondersteuning krijgt.</a:t>
            </a:r>
          </a:p>
          <a:p>
            <a:pPr marL="285750" indent="-285750">
              <a:buFontTx/>
              <a:buChar char="-"/>
            </a:pPr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Aanvragen taalarrangement: www.aandachtplus.com</a:t>
            </a: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  <a:p>
            <a:endParaRPr lang="nl-NL" sz="1600" dirty="0">
              <a:solidFill>
                <a:schemeClr val="bg1"/>
              </a:solidFill>
              <a:latin typeface="Lexend Deca" pitchFamily="2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91BAB48-7BB6-3F5E-91F7-CC0906E255A3}"/>
              </a:ext>
            </a:extLst>
          </p:cNvPr>
          <p:cNvSpPr txBox="1"/>
          <p:nvPr/>
        </p:nvSpPr>
        <p:spPr>
          <a:xfrm>
            <a:off x="3072608" y="472890"/>
            <a:ext cx="49571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>
                <a:solidFill>
                  <a:schemeClr val="bg1"/>
                </a:solidFill>
                <a:latin typeface="Lexend Deca" pitchFamily="2" charset="0"/>
              </a:rPr>
              <a:t>Taalarrangement – NT2 leerling</a:t>
            </a:r>
          </a:p>
        </p:txBody>
      </p:sp>
    </p:spTree>
    <p:extLst>
      <p:ext uri="{BB962C8B-B14F-4D97-AF65-F5344CB8AC3E}">
        <p14:creationId xmlns:p14="http://schemas.microsoft.com/office/powerpoint/2010/main" val="1203210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6F74A5E7-3FBD-DDF6-1B10-B6F1D31C29A5}"/>
              </a:ext>
            </a:extLst>
          </p:cNvPr>
          <p:cNvSpPr txBox="1"/>
          <p:nvPr/>
        </p:nvSpPr>
        <p:spPr>
          <a:xfrm>
            <a:off x="3081409" y="1753937"/>
            <a:ext cx="795737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chemeClr val="bg1"/>
                </a:solidFill>
                <a:latin typeface="Lexend Deca" pitchFamily="2" charset="0"/>
              </a:rPr>
              <a:t>Overig groep 8</a:t>
            </a:r>
          </a:p>
          <a:p>
            <a:endParaRPr lang="nl-NL" u="sng" dirty="0">
              <a:solidFill>
                <a:schemeClr val="bg1"/>
              </a:solidFill>
              <a:latin typeface="Lexend Deca" pitchFamily="2" charset="0"/>
            </a:endParaRPr>
          </a:p>
          <a:p>
            <a:endParaRPr lang="nl-NL" u="sng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Dyslexie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Leerlingen met vermoedens van dyslexie die voor 1 april 2025  worden aangemeld, komen mogelijk in aanmerking voor een dyslexieonderzoek. En starten, wanneer er sprake is van dyslexie, met een dyslexieverklaring in VO.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Voor dyslexieprocedure zie website www.aandachtplus.com, kopje ‘</a:t>
            </a:r>
            <a:r>
              <a:rPr lang="nl-NL" dirty="0" err="1">
                <a:solidFill>
                  <a:schemeClr val="bg1"/>
                </a:solidFill>
                <a:latin typeface="Lexend Deca" pitchFamily="2" charset="0"/>
              </a:rPr>
              <a:t>bao</a:t>
            </a: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’.</a:t>
            </a:r>
          </a:p>
          <a:p>
            <a:endParaRPr lang="nl-NL" dirty="0">
              <a:solidFill>
                <a:schemeClr val="bg1"/>
              </a:solidFill>
              <a:latin typeface="Lexend De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02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6E3664BC-D103-6DA7-7870-F17D88325D23}"/>
              </a:ext>
            </a:extLst>
          </p:cNvPr>
          <p:cNvSpPr txBox="1"/>
          <p:nvPr/>
        </p:nvSpPr>
        <p:spPr>
          <a:xfrm>
            <a:off x="3044796" y="1395840"/>
            <a:ext cx="843704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nl-NL" dirty="0">
              <a:latin typeface="Lexend Deca" pitchFamily="2" charset="0"/>
            </a:endParaRPr>
          </a:p>
          <a:p>
            <a:r>
              <a:rPr lang="nl-NL" sz="2000" b="1" dirty="0">
                <a:solidFill>
                  <a:schemeClr val="bg1"/>
                </a:solidFill>
                <a:latin typeface="Lexend Deca" pitchFamily="2" charset="0"/>
              </a:rPr>
              <a:t>Algemene aandachtspunten</a:t>
            </a:r>
          </a:p>
          <a:p>
            <a:endParaRPr lang="nl-NL" b="1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Leerlingen met extra ondersteuning vroeg aanmelden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garandeert een plek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ouders en leerling weten waar ze aan toe zijn</a:t>
            </a:r>
          </a:p>
          <a:p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En</a:t>
            </a:r>
          </a:p>
          <a:p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pPr marL="285750" indent="-285750">
              <a:buFontTx/>
              <a:buChar char="-"/>
            </a:pPr>
            <a:r>
              <a:rPr lang="nl-NL" i="1" dirty="0">
                <a:solidFill>
                  <a:schemeClr val="bg1"/>
                </a:solidFill>
                <a:latin typeface="Lexend Deca" pitchFamily="2" charset="0"/>
              </a:rPr>
              <a:t>Check of de nodige handtekeningen zijn gezet!</a:t>
            </a:r>
          </a:p>
          <a:p>
            <a:pPr marL="285750" indent="-285750">
              <a:buFontTx/>
              <a:buChar char="-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Toestemmingsformulieren voor afname NIO of WISC staan op de website.</a:t>
            </a: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pPr marL="285750" indent="-285750">
              <a:buFontTx/>
              <a:buChar char="-"/>
            </a:pPr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b="1" dirty="0">
                <a:solidFill>
                  <a:schemeClr val="bg1"/>
                </a:solidFill>
                <a:latin typeface="Lexend Deca" pitchFamily="2" charset="0"/>
              </a:rPr>
              <a:t>Indien er vragen zijn, neem vooral contact op met Aandacht+</a:t>
            </a:r>
          </a:p>
        </p:txBody>
      </p:sp>
    </p:spTree>
    <p:extLst>
      <p:ext uri="{BB962C8B-B14F-4D97-AF65-F5344CB8AC3E}">
        <p14:creationId xmlns:p14="http://schemas.microsoft.com/office/powerpoint/2010/main" val="1989505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Camera S45 0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1246" y="112966"/>
            <a:ext cx="1014045" cy="604185"/>
          </a:xfrm>
          <a:prstGeom prst="rect">
            <a:avLst/>
          </a:prstGeom>
          <a:noFill/>
        </p:spPr>
      </p:pic>
      <p:pic>
        <p:nvPicPr>
          <p:cNvPr id="7" name="Afbeelding 6" descr="Camera S45 02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0802" y="2052739"/>
            <a:ext cx="1014044" cy="562372"/>
          </a:xfrm>
          <a:prstGeom prst="rect">
            <a:avLst/>
          </a:prstGeom>
          <a:noFill/>
        </p:spPr>
      </p:pic>
      <p:pic>
        <p:nvPicPr>
          <p:cNvPr id="8" name="Afbeelding 7" descr="Camera S45 002"/>
          <p:cNvPicPr/>
          <p:nvPr/>
        </p:nvPicPr>
        <p:blipFill rotWithShape="1">
          <a:blip r:embed="rId5" cstate="print"/>
          <a:srcRect b="13050"/>
          <a:stretch/>
        </p:blipFill>
        <p:spPr bwMode="auto">
          <a:xfrm>
            <a:off x="3065067" y="3260212"/>
            <a:ext cx="1033521" cy="645725"/>
          </a:xfrm>
          <a:prstGeom prst="rect">
            <a:avLst/>
          </a:prstGeom>
          <a:noFill/>
        </p:spPr>
      </p:pic>
      <p:pic>
        <p:nvPicPr>
          <p:cNvPr id="9" name="Afbeelding 8" descr="Camera S45 00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4094" y="5233751"/>
            <a:ext cx="1040261" cy="578530"/>
          </a:xfrm>
          <a:prstGeom prst="rect">
            <a:avLst/>
          </a:prstGeom>
          <a:noFill/>
        </p:spPr>
      </p:pic>
      <p:cxnSp>
        <p:nvCxnSpPr>
          <p:cNvPr id="12" name="Rechte verbindingslijn 11"/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/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BM foto.png"/>
          <p:cNvPicPr>
            <a:picLocks noChangeAspect="1"/>
          </p:cNvPicPr>
          <p:nvPr/>
        </p:nvPicPr>
        <p:blipFill>
          <a:blip r:embed="rId7" cstate="print"/>
          <a:srcRect b="11243"/>
          <a:stretch>
            <a:fillRect/>
          </a:stretch>
        </p:blipFill>
        <p:spPr>
          <a:xfrm>
            <a:off x="3044439" y="1381719"/>
            <a:ext cx="1014044" cy="637809"/>
          </a:xfrm>
          <a:prstGeom prst="rect">
            <a:avLst/>
          </a:prstGeom>
        </p:spPr>
      </p:pic>
      <p:pic>
        <p:nvPicPr>
          <p:cNvPr id="18" name="Afbeelding 17" descr="BC foto.png"/>
          <p:cNvPicPr>
            <a:picLocks noChangeAspect="1"/>
          </p:cNvPicPr>
          <p:nvPr/>
        </p:nvPicPr>
        <p:blipFill rotWithShape="1">
          <a:blip r:embed="rId8" cstate="print"/>
          <a:srcRect t="6522" b="21387"/>
          <a:stretch/>
        </p:blipFill>
        <p:spPr>
          <a:xfrm>
            <a:off x="3050272" y="5849424"/>
            <a:ext cx="1064082" cy="55786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b="22679"/>
          <a:stretch>
            <a:fillRect/>
          </a:stretch>
        </p:blipFill>
        <p:spPr bwMode="auto">
          <a:xfrm>
            <a:off x="3049496" y="753325"/>
            <a:ext cx="1005794" cy="593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4"/>
          <a:stretch/>
        </p:blipFill>
        <p:spPr bwMode="auto">
          <a:xfrm>
            <a:off x="3065066" y="2664627"/>
            <a:ext cx="1026780" cy="562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3933275"/>
            <a:ext cx="1033520" cy="648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26" y="4605883"/>
            <a:ext cx="1041374" cy="604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4465484" y="1762971"/>
            <a:ext cx="719819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chemeClr val="bg1"/>
                </a:solidFill>
                <a:latin typeface="Lexend Deca" pitchFamily="2" charset="0"/>
              </a:rPr>
              <a:t>Leerlingen met extra ondersteuningsbehoefte</a:t>
            </a:r>
          </a:p>
          <a:p>
            <a:r>
              <a:rPr lang="nl-NL" sz="2000">
                <a:solidFill>
                  <a:schemeClr val="bg1"/>
                </a:solidFill>
                <a:latin typeface="Lexend Deca" pitchFamily="2" charset="0"/>
              </a:rPr>
              <a:t>vanuit het primair onderwijs</a:t>
            </a:r>
          </a:p>
          <a:p>
            <a:pPr algn="ctr"/>
            <a:endParaRPr lang="nl-NL" sz="2400">
              <a:solidFill>
                <a:schemeClr val="bg1"/>
              </a:solidFill>
              <a:latin typeface="Lexend Deca" pitchFamily="2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Plaatsing Praktijkonderwijs/VMBO met LWOO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Advies leerlingen PO-V(S)O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Dyslexie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NT-2 leerling - taalarrangement</a:t>
            </a:r>
          </a:p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4465484" y="5553630"/>
            <a:ext cx="377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73664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19B2798C-4716-97E8-2D81-C39F99B9E14B}"/>
              </a:ext>
            </a:extLst>
          </p:cNvPr>
          <p:cNvSpPr txBox="1"/>
          <p:nvPr/>
        </p:nvSpPr>
        <p:spPr>
          <a:xfrm>
            <a:off x="3204068" y="859238"/>
            <a:ext cx="72031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>
                <a:solidFill>
                  <a:schemeClr val="bg1"/>
                </a:solidFill>
                <a:latin typeface="Lexend Deca" pitchFamily="2" charset="0"/>
              </a:rPr>
              <a:t>Advies vervolgschool vanuit het primair onderwijs</a:t>
            </a:r>
          </a:p>
          <a:p>
            <a:endParaRPr lang="nl-NL" sz="1600">
              <a:solidFill>
                <a:schemeClr val="bg1"/>
              </a:solidFill>
              <a:latin typeface="Lexend Deca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In eerste instantie </a:t>
            </a:r>
            <a:r>
              <a:rPr lang="nl-NL" sz="1600" b="1">
                <a:solidFill>
                  <a:schemeClr val="bg1"/>
                </a:solidFill>
                <a:latin typeface="Lexend Deca" pitchFamily="2" charset="0"/>
              </a:rPr>
              <a:t>NIVEAU</a:t>
            </a: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 : PrO / VMBO / HAVO / VWO</a:t>
            </a:r>
          </a:p>
          <a:p>
            <a:endParaRPr lang="nl-NL" sz="160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In groep 8 krijgen leerlingen een schooladvies. Dit advies bepaalt op    welk niveau een leerling zich mag inschrijven op een school voor voortgezet onderwijs.</a:t>
            </a:r>
          </a:p>
          <a:p>
            <a:r>
              <a:rPr lang="nl-NL" sz="1600" i="1">
                <a:solidFill>
                  <a:schemeClr val="bg1"/>
                </a:solidFill>
                <a:latin typeface="Lexend Deca" pitchFamily="2" charset="0"/>
              </a:rPr>
              <a:t>Het advies gegeven vanuit het </a:t>
            </a:r>
            <a:r>
              <a:rPr lang="nl-NL" sz="1600" i="1" err="1">
                <a:solidFill>
                  <a:schemeClr val="bg1"/>
                </a:solidFill>
                <a:latin typeface="Lexend Deca" pitchFamily="2" charset="0"/>
              </a:rPr>
              <a:t>bao</a:t>
            </a:r>
            <a:r>
              <a:rPr lang="nl-NL" sz="1600" i="1">
                <a:solidFill>
                  <a:schemeClr val="bg1"/>
                </a:solidFill>
                <a:latin typeface="Lexend Deca" pitchFamily="2" charset="0"/>
              </a:rPr>
              <a:t> is wettelijk leidend. </a:t>
            </a:r>
          </a:p>
          <a:p>
            <a:endParaRPr lang="nl-NL" sz="160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sz="1600" b="1">
                <a:solidFill>
                  <a:schemeClr val="bg1"/>
                </a:solidFill>
                <a:latin typeface="Lexend Deca" pitchFamily="2" charset="0"/>
              </a:rPr>
              <a:t>Uitgangspunt: plaatsing op het regulier voortgezet onderwijs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C6C70B8-E7C4-C54A-6179-098B4D32FE64}"/>
              </a:ext>
            </a:extLst>
          </p:cNvPr>
          <p:cNvSpPr txBox="1"/>
          <p:nvPr/>
        </p:nvSpPr>
        <p:spPr>
          <a:xfrm>
            <a:off x="3204070" y="3628066"/>
            <a:ext cx="720311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Vervolgens: Is er extra ondersteuning nodig?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LWOO/</a:t>
            </a:r>
            <a:r>
              <a:rPr lang="nl-NL" sz="1600" err="1">
                <a:solidFill>
                  <a:schemeClr val="bg1"/>
                </a:solidFill>
                <a:latin typeface="Lexend Deca" pitchFamily="2" charset="0"/>
              </a:rPr>
              <a:t>PrO</a:t>
            </a:r>
            <a:endParaRPr lang="nl-NL" sz="1600">
              <a:solidFill>
                <a:schemeClr val="bg1"/>
              </a:solidFill>
              <a:latin typeface="Lexend Deca" pitchFamily="2" charset="0"/>
            </a:endParaRP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Taalarrangement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VSO</a:t>
            </a:r>
          </a:p>
          <a:p>
            <a:pPr marL="742950" lvl="1" indent="-285750">
              <a:buFont typeface="Wingdings" panose="05000000000000000000" pitchFamily="2" charset="2"/>
              <a:buChar char="à"/>
            </a:pP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Dyslexieonderzoek</a:t>
            </a:r>
          </a:p>
          <a:p>
            <a:r>
              <a:rPr lang="nl-NL">
                <a:solidFill>
                  <a:schemeClr val="bg1"/>
                </a:solidFill>
              </a:rPr>
              <a:t>Zo ja: Volg route extra ondersteuning.</a:t>
            </a:r>
          </a:p>
          <a:p>
            <a:endParaRPr lang="nl-NL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NB: de inhoud van de ondersteuning wordt bepaald door het VO. </a:t>
            </a:r>
          </a:p>
          <a:p>
            <a:endParaRPr lang="nl-NL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14599869-C2B0-4528-AEE8-337C93DB768E}"/>
              </a:ext>
            </a:extLst>
          </p:cNvPr>
          <p:cNvSpPr txBox="1"/>
          <p:nvPr/>
        </p:nvSpPr>
        <p:spPr>
          <a:xfrm>
            <a:off x="1054759" y="943926"/>
            <a:ext cx="2149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rgbClr val="F2F2F2"/>
                </a:solidFill>
                <a:latin typeface="Lexend Deca" pitchFamily="2" charset="0"/>
              </a:rPr>
              <a:t>Stap</a:t>
            </a:r>
            <a:r>
              <a:rPr lang="nl-NL" sz="2000" b="1">
                <a:solidFill>
                  <a:srgbClr val="F2F2F2"/>
                </a:solidFill>
              </a:rPr>
              <a:t> 1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1FA18A1-9338-4CE3-B83E-CFE42DAA6C7C}"/>
              </a:ext>
            </a:extLst>
          </p:cNvPr>
          <p:cNvSpPr txBox="1"/>
          <p:nvPr/>
        </p:nvSpPr>
        <p:spPr>
          <a:xfrm>
            <a:off x="1054758" y="3894658"/>
            <a:ext cx="2149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Lexend Deca" pitchFamily="2" charset="0"/>
              </a:rPr>
              <a:t>Stap 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FDC803D0-E1C4-79A8-2D45-BEC43030453B}"/>
              </a:ext>
            </a:extLst>
          </p:cNvPr>
          <p:cNvSpPr txBox="1"/>
          <p:nvPr/>
        </p:nvSpPr>
        <p:spPr>
          <a:xfrm>
            <a:off x="3071663" y="2650912"/>
            <a:ext cx="835833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De grootste groep leerlingen gaat instromen in het reguliere VO middels een warme overdracht. Wanneer er een ondersteuningsbehoefte is vanwege </a:t>
            </a:r>
            <a:r>
              <a:rPr lang="nl-NL" b="1" dirty="0">
                <a:solidFill>
                  <a:schemeClr val="bg1"/>
                </a:solidFill>
              </a:rPr>
              <a:t>sociaal-emotioneel functioneren of gedrag</a:t>
            </a:r>
            <a:r>
              <a:rPr lang="nl-NL" dirty="0">
                <a:solidFill>
                  <a:schemeClr val="bg1"/>
                </a:solidFill>
              </a:rPr>
              <a:t> en evt. wat de meest passende onderwijsplek is, dan kan er advies gevraagd worden bij Aandacht+. </a:t>
            </a:r>
          </a:p>
          <a:p>
            <a:pPr algn="ctr"/>
            <a:endParaRPr lang="nl-NL" dirty="0">
              <a:solidFill>
                <a:schemeClr val="bg1"/>
              </a:solidFill>
            </a:endParaRPr>
          </a:p>
          <a:p>
            <a:pPr algn="ctr"/>
            <a:r>
              <a:rPr lang="nl-NL" dirty="0">
                <a:solidFill>
                  <a:schemeClr val="bg1"/>
                </a:solidFill>
              </a:rPr>
              <a:t>Op de volgende sheet het stroomschema hiervoor... </a:t>
            </a:r>
          </a:p>
        </p:txBody>
      </p:sp>
    </p:spTree>
    <p:extLst>
      <p:ext uri="{BB962C8B-B14F-4D97-AF65-F5344CB8AC3E}">
        <p14:creationId xmlns:p14="http://schemas.microsoft.com/office/powerpoint/2010/main" val="3909022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D1D16791-91B7-EC16-C7A8-7D1BA0A714F5}"/>
              </a:ext>
            </a:extLst>
          </p:cNvPr>
          <p:cNvSpPr txBox="1"/>
          <p:nvPr/>
        </p:nvSpPr>
        <p:spPr>
          <a:xfrm>
            <a:off x="3356452" y="32768"/>
            <a:ext cx="7011901" cy="3077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  <a:latin typeface="Lexend Deca" pitchFamily="2" charset="0"/>
              </a:rPr>
              <a:t>Route extra ondersteuning sociaal emotioneel functioneren/gedrag</a:t>
            </a:r>
            <a:endParaRPr lang="nl-NL" sz="140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2E33FB7D-315D-626D-503C-B3A3E1FEE44E}"/>
              </a:ext>
            </a:extLst>
          </p:cNvPr>
          <p:cNvSpPr txBox="1"/>
          <p:nvPr/>
        </p:nvSpPr>
        <p:spPr>
          <a:xfrm>
            <a:off x="3863753" y="692696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sz="140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3E4DE9E8-3FBB-1302-8585-89AAFB2C447C}"/>
              </a:ext>
            </a:extLst>
          </p:cNvPr>
          <p:cNvSpPr/>
          <p:nvPr/>
        </p:nvSpPr>
        <p:spPr>
          <a:xfrm>
            <a:off x="3104344" y="1278459"/>
            <a:ext cx="5760639" cy="457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Lexend Deca" pitchFamily="2" charset="0"/>
              </a:rPr>
              <a:t>Is er extra ondersteuningsbehoefte of OPP?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34D8B178-CDE1-6CE3-22E9-7E9E775AF727}"/>
              </a:ext>
            </a:extLst>
          </p:cNvPr>
          <p:cNvSpPr/>
          <p:nvPr/>
        </p:nvSpPr>
        <p:spPr>
          <a:xfrm>
            <a:off x="8012173" y="2027410"/>
            <a:ext cx="3610671" cy="79282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Lexend Deca" pitchFamily="2" charset="0"/>
              </a:rPr>
              <a:t>Zijn er sociaal-emotionele  problemen of gedragsproblemen: </a:t>
            </a:r>
          </a:p>
          <a:p>
            <a:pPr algn="ctr"/>
            <a:r>
              <a:rPr lang="nl-NL" sz="1400" b="1" dirty="0">
                <a:latin typeface="Lexend Deca" pitchFamily="2" charset="0"/>
              </a:rPr>
              <a:t>contact opnemen met A+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679D7E34-1FF9-E937-1361-E66080E47047}"/>
              </a:ext>
            </a:extLst>
          </p:cNvPr>
          <p:cNvSpPr/>
          <p:nvPr/>
        </p:nvSpPr>
        <p:spPr>
          <a:xfrm>
            <a:off x="3100041" y="728567"/>
            <a:ext cx="5760638" cy="41687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Lexend Deca" pitchFamily="2" charset="0"/>
              </a:rPr>
              <a:t>Leerling zit in de eindgroep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2BA5AECF-82E4-FAFA-A8C1-5C21B6578CBB}"/>
              </a:ext>
            </a:extLst>
          </p:cNvPr>
          <p:cNvSpPr/>
          <p:nvPr/>
        </p:nvSpPr>
        <p:spPr>
          <a:xfrm>
            <a:off x="5008936" y="5793510"/>
            <a:ext cx="7059999" cy="48079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Lexend Deca" pitchFamily="2" charset="0"/>
              </a:rPr>
              <a:t>Leerling start 1 augustus 2026 in V(S)O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ED529CD-835B-053D-0224-047CEDB3204A}"/>
              </a:ext>
            </a:extLst>
          </p:cNvPr>
          <p:cNvSpPr/>
          <p:nvPr/>
        </p:nvSpPr>
        <p:spPr>
          <a:xfrm>
            <a:off x="10336175" y="2981146"/>
            <a:ext cx="1739411" cy="45276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Lexend Deca" pitchFamily="2" charset="0"/>
              </a:rPr>
              <a:t>Gesprek VO 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6C702B0E-51CE-59AF-8DE9-B9E7AD658982}"/>
              </a:ext>
            </a:extLst>
          </p:cNvPr>
          <p:cNvSpPr/>
          <p:nvPr/>
        </p:nvSpPr>
        <p:spPr>
          <a:xfrm>
            <a:off x="5008937" y="4392966"/>
            <a:ext cx="7060000" cy="5278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Lexend Deca" pitchFamily="2" charset="0"/>
              </a:rPr>
              <a:t>Aanmelden V(S)O voor eind maart</a:t>
            </a:r>
          </a:p>
        </p:txBody>
      </p:sp>
      <p:cxnSp>
        <p:nvCxnSpPr>
          <p:cNvPr id="20" name="Rechte verbindingslijn 19">
            <a:extLst>
              <a:ext uri="{FF2B5EF4-FFF2-40B4-BE49-F238E27FC236}">
                <a16:creationId xmlns:a16="http://schemas.microsoft.com/office/drawing/2014/main" id="{39667ADA-3E97-E0E3-CA8E-3F21B1A39B78}"/>
              </a:ext>
            </a:extLst>
          </p:cNvPr>
          <p:cNvCxnSpPr/>
          <p:nvPr/>
        </p:nvCxnSpPr>
        <p:spPr>
          <a:xfrm flipV="1">
            <a:off x="5015586" y="2561620"/>
            <a:ext cx="0" cy="176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hoek 27">
            <a:extLst>
              <a:ext uri="{FF2B5EF4-FFF2-40B4-BE49-F238E27FC236}">
                <a16:creationId xmlns:a16="http://schemas.microsoft.com/office/drawing/2014/main" id="{FC147EB9-F102-516B-F8C3-0A0E27CD645D}"/>
              </a:ext>
            </a:extLst>
          </p:cNvPr>
          <p:cNvSpPr/>
          <p:nvPr/>
        </p:nvSpPr>
        <p:spPr>
          <a:xfrm>
            <a:off x="5008936" y="3525659"/>
            <a:ext cx="2606590" cy="68232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dirty="0">
                <a:latin typeface="Lexend Deca" pitchFamily="2" charset="0"/>
              </a:rPr>
              <a:t>advies VSO: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Lexend Deca" pitchFamily="2" charset="0"/>
              </a:rPr>
              <a:t>Invullen Topdossier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Lexend Deca" pitchFamily="2" charset="0"/>
              </a:rPr>
              <a:t>TLV voor VSO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98CC3BB0-BA77-B94C-E4DF-28D2D56C09F3}"/>
              </a:ext>
            </a:extLst>
          </p:cNvPr>
          <p:cNvSpPr/>
          <p:nvPr/>
        </p:nvSpPr>
        <p:spPr>
          <a:xfrm>
            <a:off x="6632511" y="2948343"/>
            <a:ext cx="1906424" cy="497183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latin typeface="Lexend Deca" pitchFamily="2" charset="0"/>
              </a:rPr>
              <a:t>Mogelijk advies vanuit PCLT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17E098B9-8E2C-DBC3-B337-F7D65190C96C}"/>
              </a:ext>
            </a:extLst>
          </p:cNvPr>
          <p:cNvSpPr/>
          <p:nvPr/>
        </p:nvSpPr>
        <p:spPr>
          <a:xfrm>
            <a:off x="7997919" y="3539621"/>
            <a:ext cx="2562578" cy="65685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/>
          </a:p>
          <a:p>
            <a:pPr algn="ctr"/>
            <a:r>
              <a:rPr lang="nl-NL" sz="1400" dirty="0">
                <a:latin typeface="Lexend Deca" pitchFamily="2" charset="0"/>
              </a:rPr>
              <a:t>advies VO:</a:t>
            </a:r>
          </a:p>
          <a:p>
            <a:pPr marL="285750" indent="-285750">
              <a:buFontTx/>
              <a:buChar char="-"/>
            </a:pPr>
            <a:r>
              <a:rPr lang="nl-NL" sz="1400" dirty="0">
                <a:latin typeface="Lexend Deca" pitchFamily="2" charset="0"/>
              </a:rPr>
              <a:t>Handelingsadviezen</a:t>
            </a:r>
          </a:p>
          <a:p>
            <a:pPr marL="285750" indent="-285750">
              <a:buFontTx/>
              <a:buChar char="-"/>
            </a:pPr>
            <a:endParaRPr lang="nl-NL" sz="1400" dirty="0">
              <a:latin typeface="Lexend Deca" pitchFamily="2" charset="0"/>
            </a:endParaRPr>
          </a:p>
          <a:p>
            <a:pPr algn="ctr"/>
            <a:endParaRPr lang="nl-NL" sz="1400" dirty="0"/>
          </a:p>
        </p:txBody>
      </p:sp>
      <p:cxnSp>
        <p:nvCxnSpPr>
          <p:cNvPr id="42" name="Rechte verbindingslijn 41">
            <a:extLst>
              <a:ext uri="{FF2B5EF4-FFF2-40B4-BE49-F238E27FC236}">
                <a16:creationId xmlns:a16="http://schemas.microsoft.com/office/drawing/2014/main" id="{D1F8D295-F4F7-B058-EE2C-067BEF36C639}"/>
              </a:ext>
            </a:extLst>
          </p:cNvPr>
          <p:cNvCxnSpPr/>
          <p:nvPr/>
        </p:nvCxnSpPr>
        <p:spPr>
          <a:xfrm flipV="1">
            <a:off x="8585211" y="2566444"/>
            <a:ext cx="1" cy="1653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hthoek 50">
            <a:extLst>
              <a:ext uri="{FF2B5EF4-FFF2-40B4-BE49-F238E27FC236}">
                <a16:creationId xmlns:a16="http://schemas.microsoft.com/office/drawing/2014/main" id="{37C19C27-03AA-4005-8222-7493E090E158}"/>
              </a:ext>
            </a:extLst>
          </p:cNvPr>
          <p:cNvSpPr/>
          <p:nvPr/>
        </p:nvSpPr>
        <p:spPr>
          <a:xfrm>
            <a:off x="5008937" y="5093238"/>
            <a:ext cx="4615817" cy="52780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Lexend Deca" pitchFamily="2" charset="0"/>
              </a:rPr>
              <a:t>Warme overdracht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EA73E380-822F-440F-8A25-BFB0568461F7}"/>
              </a:ext>
            </a:extLst>
          </p:cNvPr>
          <p:cNvSpPr/>
          <p:nvPr/>
        </p:nvSpPr>
        <p:spPr>
          <a:xfrm>
            <a:off x="9616743" y="1299263"/>
            <a:ext cx="966535" cy="4263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>
                <a:latin typeface="Lexend Deca" pitchFamily="2" charset="0"/>
              </a:rPr>
              <a:t>ja</a:t>
            </a:r>
          </a:p>
        </p:txBody>
      </p:sp>
      <p:sp>
        <p:nvSpPr>
          <p:cNvPr id="55" name="Pijl: rechts 54">
            <a:extLst>
              <a:ext uri="{FF2B5EF4-FFF2-40B4-BE49-F238E27FC236}">
                <a16:creationId xmlns:a16="http://schemas.microsoft.com/office/drawing/2014/main" id="{BB1D6C11-6F9F-4456-BD06-D5147C03F4B6}"/>
              </a:ext>
            </a:extLst>
          </p:cNvPr>
          <p:cNvSpPr/>
          <p:nvPr/>
        </p:nvSpPr>
        <p:spPr>
          <a:xfrm>
            <a:off x="8892660" y="1474394"/>
            <a:ext cx="612742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56" name="Pijl: rechts 55">
            <a:extLst>
              <a:ext uri="{FF2B5EF4-FFF2-40B4-BE49-F238E27FC236}">
                <a16:creationId xmlns:a16="http://schemas.microsoft.com/office/drawing/2014/main" id="{7E1A8F70-2527-4D12-8886-686D03C9E536}"/>
              </a:ext>
            </a:extLst>
          </p:cNvPr>
          <p:cNvSpPr/>
          <p:nvPr/>
        </p:nvSpPr>
        <p:spPr>
          <a:xfrm rot="5400000">
            <a:off x="9967747" y="1853637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58" name="Pijl: rechts 57">
            <a:extLst>
              <a:ext uri="{FF2B5EF4-FFF2-40B4-BE49-F238E27FC236}">
                <a16:creationId xmlns:a16="http://schemas.microsoft.com/office/drawing/2014/main" id="{05F71DA1-F4D7-4CFE-9E4F-FBA863D5CC16}"/>
              </a:ext>
            </a:extLst>
          </p:cNvPr>
          <p:cNvSpPr/>
          <p:nvPr/>
        </p:nvSpPr>
        <p:spPr>
          <a:xfrm rot="5400000">
            <a:off x="11345632" y="2780952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59" name="Pijl: rechts 58">
            <a:extLst>
              <a:ext uri="{FF2B5EF4-FFF2-40B4-BE49-F238E27FC236}">
                <a16:creationId xmlns:a16="http://schemas.microsoft.com/office/drawing/2014/main" id="{4C3E4AB4-10C8-4B9C-9F11-6E8DE75A7A2D}"/>
              </a:ext>
            </a:extLst>
          </p:cNvPr>
          <p:cNvSpPr/>
          <p:nvPr/>
        </p:nvSpPr>
        <p:spPr>
          <a:xfrm rot="5400000">
            <a:off x="8166430" y="2749839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60" name="Pijl: rechts 59">
            <a:extLst>
              <a:ext uri="{FF2B5EF4-FFF2-40B4-BE49-F238E27FC236}">
                <a16:creationId xmlns:a16="http://schemas.microsoft.com/office/drawing/2014/main" id="{89C1AD8E-1551-43BF-9AAC-67337EE85BD3}"/>
              </a:ext>
            </a:extLst>
          </p:cNvPr>
          <p:cNvSpPr/>
          <p:nvPr/>
        </p:nvSpPr>
        <p:spPr>
          <a:xfrm rot="5400000">
            <a:off x="6928110" y="3467688"/>
            <a:ext cx="153117" cy="7574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61" name="Pijl: rechts 60">
            <a:extLst>
              <a:ext uri="{FF2B5EF4-FFF2-40B4-BE49-F238E27FC236}">
                <a16:creationId xmlns:a16="http://schemas.microsoft.com/office/drawing/2014/main" id="{8E48D8AB-6AB7-42E3-BCB2-8B18E8D852CB}"/>
              </a:ext>
            </a:extLst>
          </p:cNvPr>
          <p:cNvSpPr/>
          <p:nvPr/>
        </p:nvSpPr>
        <p:spPr>
          <a:xfrm rot="5400000">
            <a:off x="8369421" y="3410868"/>
            <a:ext cx="186040" cy="4572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63" name="Pijl: rechts 62">
            <a:extLst>
              <a:ext uri="{FF2B5EF4-FFF2-40B4-BE49-F238E27FC236}">
                <a16:creationId xmlns:a16="http://schemas.microsoft.com/office/drawing/2014/main" id="{CB455929-6C1F-4182-AFB2-960083F9AC20}"/>
              </a:ext>
            </a:extLst>
          </p:cNvPr>
          <p:cNvSpPr/>
          <p:nvPr/>
        </p:nvSpPr>
        <p:spPr>
          <a:xfrm rot="5400000">
            <a:off x="6037023" y="4298225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65" name="Pijl: rechts 64">
            <a:extLst>
              <a:ext uri="{FF2B5EF4-FFF2-40B4-BE49-F238E27FC236}">
                <a16:creationId xmlns:a16="http://schemas.microsoft.com/office/drawing/2014/main" id="{4DD69AE9-624A-4168-B190-2B3F9B70CB58}"/>
              </a:ext>
            </a:extLst>
          </p:cNvPr>
          <p:cNvSpPr/>
          <p:nvPr/>
        </p:nvSpPr>
        <p:spPr>
          <a:xfrm rot="5400000">
            <a:off x="10945163" y="3897758"/>
            <a:ext cx="1065462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67" name="Pijl: rechts 66">
            <a:extLst>
              <a:ext uri="{FF2B5EF4-FFF2-40B4-BE49-F238E27FC236}">
                <a16:creationId xmlns:a16="http://schemas.microsoft.com/office/drawing/2014/main" id="{C8277FFC-CDC6-49F7-B154-27C2E602BA0C}"/>
              </a:ext>
            </a:extLst>
          </p:cNvPr>
          <p:cNvSpPr/>
          <p:nvPr/>
        </p:nvSpPr>
        <p:spPr>
          <a:xfrm rot="5400000">
            <a:off x="8728417" y="4273274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68" name="Pijl: rechts 67">
            <a:extLst>
              <a:ext uri="{FF2B5EF4-FFF2-40B4-BE49-F238E27FC236}">
                <a16:creationId xmlns:a16="http://schemas.microsoft.com/office/drawing/2014/main" id="{A526B809-C592-4076-9CCE-ADC92AD75036}"/>
              </a:ext>
            </a:extLst>
          </p:cNvPr>
          <p:cNvSpPr/>
          <p:nvPr/>
        </p:nvSpPr>
        <p:spPr>
          <a:xfrm rot="5400000">
            <a:off x="10945163" y="5334282"/>
            <a:ext cx="1065462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69" name="Pijl: rechts 68">
            <a:extLst>
              <a:ext uri="{FF2B5EF4-FFF2-40B4-BE49-F238E27FC236}">
                <a16:creationId xmlns:a16="http://schemas.microsoft.com/office/drawing/2014/main" id="{20C11E0B-1DD4-4E7A-8641-F900D1CC2B1B}"/>
              </a:ext>
            </a:extLst>
          </p:cNvPr>
          <p:cNvSpPr/>
          <p:nvPr/>
        </p:nvSpPr>
        <p:spPr>
          <a:xfrm rot="5400000">
            <a:off x="8729165" y="4966138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70" name="Pijl: rechts 69">
            <a:extLst>
              <a:ext uri="{FF2B5EF4-FFF2-40B4-BE49-F238E27FC236}">
                <a16:creationId xmlns:a16="http://schemas.microsoft.com/office/drawing/2014/main" id="{8FCA1941-ED18-4B2E-9FFF-B6EC7C5F31F4}"/>
              </a:ext>
            </a:extLst>
          </p:cNvPr>
          <p:cNvSpPr/>
          <p:nvPr/>
        </p:nvSpPr>
        <p:spPr>
          <a:xfrm rot="5400000">
            <a:off x="6037022" y="4974609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72" name="Pijl: rechts 71">
            <a:extLst>
              <a:ext uri="{FF2B5EF4-FFF2-40B4-BE49-F238E27FC236}">
                <a16:creationId xmlns:a16="http://schemas.microsoft.com/office/drawing/2014/main" id="{B58C5A45-D247-4B37-BE40-D8693E126D03}"/>
              </a:ext>
            </a:extLst>
          </p:cNvPr>
          <p:cNvSpPr/>
          <p:nvPr/>
        </p:nvSpPr>
        <p:spPr>
          <a:xfrm rot="5400000">
            <a:off x="6037021" y="5688944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74" name="Pijl: rechts 73">
            <a:extLst>
              <a:ext uri="{FF2B5EF4-FFF2-40B4-BE49-F238E27FC236}">
                <a16:creationId xmlns:a16="http://schemas.microsoft.com/office/drawing/2014/main" id="{B1870EAF-0D8C-4427-97CD-7DFD8A362E12}"/>
              </a:ext>
            </a:extLst>
          </p:cNvPr>
          <p:cNvSpPr/>
          <p:nvPr/>
        </p:nvSpPr>
        <p:spPr>
          <a:xfrm rot="5400000">
            <a:off x="8737538" y="5681984"/>
            <a:ext cx="264524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/>
          </a:p>
        </p:txBody>
      </p:sp>
      <p:sp>
        <p:nvSpPr>
          <p:cNvPr id="10" name="Gedachtewolkje: wolk 9">
            <a:extLst>
              <a:ext uri="{FF2B5EF4-FFF2-40B4-BE49-F238E27FC236}">
                <a16:creationId xmlns:a16="http://schemas.microsoft.com/office/drawing/2014/main" id="{01A34717-EFA9-4574-8C3C-57A3E257268E}"/>
              </a:ext>
            </a:extLst>
          </p:cNvPr>
          <p:cNvSpPr/>
          <p:nvPr/>
        </p:nvSpPr>
        <p:spPr>
          <a:xfrm>
            <a:off x="2651651" y="1788758"/>
            <a:ext cx="4166409" cy="1422372"/>
          </a:xfrm>
          <a:prstGeom prst="cloudCallout">
            <a:avLst>
              <a:gd name="adj1" fmla="val 62668"/>
              <a:gd name="adj2" fmla="val 302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l-NL" sz="1400" dirty="0">
                <a:latin typeface="Lexend Deca"/>
              </a:rPr>
              <a:t>PO licht ouders in en neemt contact op met Aandacht+ </a:t>
            </a:r>
          </a:p>
        </p:txBody>
      </p:sp>
      <p:sp>
        <p:nvSpPr>
          <p:cNvPr id="75" name="Gedachtewolkje: wolk 74">
            <a:extLst>
              <a:ext uri="{FF2B5EF4-FFF2-40B4-BE49-F238E27FC236}">
                <a16:creationId xmlns:a16="http://schemas.microsoft.com/office/drawing/2014/main" id="{B046CC75-9175-471C-AE9B-0F9B6F99D859}"/>
              </a:ext>
            </a:extLst>
          </p:cNvPr>
          <p:cNvSpPr/>
          <p:nvPr/>
        </p:nvSpPr>
        <p:spPr>
          <a:xfrm>
            <a:off x="1194101" y="3963377"/>
            <a:ext cx="1778852" cy="1926496"/>
          </a:xfrm>
          <a:prstGeom prst="cloudCallout">
            <a:avLst>
              <a:gd name="adj1" fmla="val 91653"/>
              <a:gd name="adj2" fmla="val -810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nl-NL" sz="1400" dirty="0"/>
          </a:p>
          <a:p>
            <a:pPr algn="ctr"/>
            <a:r>
              <a:rPr lang="nl-NL" sz="1400" dirty="0"/>
              <a:t>Data PCLT:</a:t>
            </a:r>
            <a:endParaRPr lang="nl-NL" sz="1400" dirty="0">
              <a:solidFill>
                <a:schemeClr val="bg1"/>
              </a:solidFill>
            </a:endParaRP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4-12-2025 </a:t>
            </a:r>
          </a:p>
          <a:p>
            <a:pPr algn="ctr"/>
            <a:r>
              <a:rPr lang="nl-NL" sz="1400" dirty="0">
                <a:solidFill>
                  <a:schemeClr val="bg1"/>
                </a:solidFill>
              </a:rPr>
              <a:t>5-2-2026</a:t>
            </a:r>
          </a:p>
          <a:p>
            <a:pPr algn="ctr"/>
            <a:r>
              <a:rPr lang="nl-NL" sz="1400" dirty="0"/>
              <a:t>26-3-2026</a:t>
            </a:r>
          </a:p>
          <a:p>
            <a:pPr algn="ctr"/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197611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B088A967-C23A-8E9C-D7E7-0DD7FDBE5262}"/>
              </a:ext>
            </a:extLst>
          </p:cNvPr>
          <p:cNvSpPr txBox="1"/>
          <p:nvPr/>
        </p:nvSpPr>
        <p:spPr>
          <a:xfrm>
            <a:off x="3107707" y="931633"/>
            <a:ext cx="8054570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b="1">
                <a:solidFill>
                  <a:schemeClr val="bg1"/>
                </a:solidFill>
                <a:latin typeface="Lexend Deca" pitchFamily="2" charset="0"/>
              </a:rPr>
              <a:t>PCLT</a:t>
            </a:r>
          </a:p>
          <a:p>
            <a:endParaRPr lang="nl-NL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>
                <a:solidFill>
                  <a:schemeClr val="bg1"/>
                </a:solidFill>
                <a:latin typeface="Lexend Deca" pitchFamily="2" charset="0"/>
              </a:rPr>
              <a:t>Centrale vragen: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chemeClr val="bg1"/>
                </a:solidFill>
                <a:effectLst/>
                <a:latin typeface="Lexend Deca"/>
              </a:rPr>
              <a:t>Probleemomschrijving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chemeClr val="bg1"/>
                </a:solidFill>
                <a:effectLst/>
                <a:latin typeface="Lexend Deca" pitchFamily="2" charset="0"/>
              </a:rPr>
              <a:t>Wat is de ondersteuningsbehoefte van de leerling?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chemeClr val="bg1"/>
                </a:solidFill>
                <a:effectLst/>
                <a:latin typeface="Lexend Deca" pitchFamily="2" charset="0"/>
              </a:rPr>
              <a:t>Wat voor begeleiding is er op school geboden?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b="0" i="0">
                <a:solidFill>
                  <a:schemeClr val="bg1"/>
                </a:solidFill>
                <a:effectLst/>
                <a:latin typeface="Lexend Deca" pitchFamily="2" charset="0"/>
              </a:rPr>
              <a:t>Is hulpverlening betrokken?</a:t>
            </a:r>
          </a:p>
          <a:p>
            <a:endParaRPr lang="nl-NL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>
                <a:solidFill>
                  <a:schemeClr val="bg1"/>
                </a:solidFill>
                <a:latin typeface="Lexend Deca" pitchFamily="2" charset="0"/>
              </a:rPr>
              <a:t>Tijdens de PCLT komt de intern begeleider en/of leerkracht de desbetreffende leerling toelichten. Ouders zijn hierbij </a:t>
            </a:r>
            <a:r>
              <a:rPr lang="nl-NL" u="sng">
                <a:solidFill>
                  <a:schemeClr val="bg1"/>
                </a:solidFill>
                <a:latin typeface="Lexend Deca" pitchFamily="2" charset="0"/>
              </a:rPr>
              <a:t>niet</a:t>
            </a:r>
            <a:r>
              <a:rPr lang="nl-NL">
                <a:solidFill>
                  <a:schemeClr val="bg1"/>
                </a:solidFill>
                <a:latin typeface="Lexend Deca" pitchFamily="2" charset="0"/>
              </a:rPr>
              <a:t> aanwezig, </a:t>
            </a:r>
            <a:r>
              <a:rPr lang="nl-NL" u="sng">
                <a:solidFill>
                  <a:schemeClr val="bg1"/>
                </a:solidFill>
                <a:latin typeface="Lexend Deca" pitchFamily="2" charset="0"/>
              </a:rPr>
              <a:t>wel</a:t>
            </a:r>
            <a:r>
              <a:rPr lang="nl-NL">
                <a:solidFill>
                  <a:schemeClr val="bg1"/>
                </a:solidFill>
                <a:latin typeface="Lexend Deca" pitchFamily="2" charset="0"/>
              </a:rPr>
              <a:t> geïnformeerd. </a:t>
            </a:r>
          </a:p>
          <a:p>
            <a:endParaRPr lang="nl-NL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>
                <a:solidFill>
                  <a:schemeClr val="bg1"/>
                </a:solidFill>
                <a:latin typeface="Lexend Deca" pitchFamily="2" charset="0"/>
              </a:rPr>
              <a:t>Samenstelling PCLT:  </a:t>
            </a:r>
            <a:r>
              <a:rPr lang="nl-NL">
                <a:solidFill>
                  <a:schemeClr val="bg1"/>
                </a:solidFill>
                <a:latin typeface="Lexend Deca" pitchFamily="2" charset="0"/>
                <a:ea typeface="Calibri" panose="020F0502020204030204" pitchFamily="34" charset="0"/>
              </a:rPr>
              <a:t>vertegenwoordigers van alle V(S)O-scholen binnen het samenwerkingsverband en orthopedagogen A+.</a:t>
            </a:r>
            <a:endParaRPr lang="nl-NL">
              <a:solidFill>
                <a:schemeClr val="bg1"/>
              </a:solidFill>
              <a:latin typeface="Lexend Deca" pitchFamily="2" charset="0"/>
            </a:endParaRPr>
          </a:p>
          <a:p>
            <a:endParaRPr lang="nl-NL">
              <a:latin typeface="Lexend Deca" pitchFamily="2" charset="0"/>
            </a:endParaRPr>
          </a:p>
          <a:p>
            <a:r>
              <a:rPr lang="nl-NL">
                <a:solidFill>
                  <a:schemeClr val="bg1"/>
                </a:solidFill>
                <a:latin typeface="Lexend Deca" pitchFamily="2" charset="0"/>
              </a:rPr>
              <a:t>Vanuit de PCLT komt een advies. </a:t>
            </a:r>
            <a:endParaRPr lang="nl-NL">
              <a:latin typeface="Lexend Deca" pitchFamily="2" charset="0"/>
            </a:endParaRPr>
          </a:p>
          <a:p>
            <a:endParaRPr lang="nl-NL">
              <a:latin typeface="Lexend Deca" pitchFamily="2" charset="0"/>
            </a:endParaRP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452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8E73B61F-3D34-C091-6F7D-95E6493C430C}"/>
              </a:ext>
            </a:extLst>
          </p:cNvPr>
          <p:cNvSpPr txBox="1"/>
          <p:nvPr/>
        </p:nvSpPr>
        <p:spPr>
          <a:xfrm>
            <a:off x="2989168" y="377634"/>
            <a:ext cx="8275861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nl-NL" dirty="0"/>
          </a:p>
          <a:p>
            <a:endParaRPr lang="nl-NL" dirty="0">
              <a:solidFill>
                <a:schemeClr val="bg1"/>
              </a:solidFill>
            </a:endParaRPr>
          </a:p>
          <a:p>
            <a:r>
              <a:rPr lang="nl-NL" b="1" dirty="0">
                <a:solidFill>
                  <a:schemeClr val="bg1"/>
                </a:solidFill>
                <a:latin typeface="Lexend Deca"/>
              </a:rPr>
              <a:t>Beslissing</a:t>
            </a:r>
            <a:r>
              <a:rPr lang="nl-NL" dirty="0">
                <a:solidFill>
                  <a:schemeClr val="bg1"/>
                </a:solidFill>
                <a:latin typeface="Lexend Deca"/>
              </a:rPr>
              <a:t> of een leerling in aanmerking komt voor VSO en de daarbij horende TLV ligt bij het samenwerkingsverband VO.</a:t>
            </a:r>
          </a:p>
          <a:p>
            <a:endParaRPr lang="nl-NL" dirty="0">
              <a:solidFill>
                <a:schemeClr val="bg1"/>
              </a:solidFill>
              <a:latin typeface="Lexend Deca"/>
            </a:endParaRPr>
          </a:p>
          <a:p>
            <a:r>
              <a:rPr lang="nl-NL" dirty="0">
                <a:solidFill>
                  <a:schemeClr val="bg1"/>
                </a:solidFill>
                <a:latin typeface="Lexend Deca"/>
              </a:rPr>
              <a:t>Neem bovenstaande (beslissing ligt bij samenwerkingsverband VO) mee in het gesprek met ouders om miscommunicatie/teleurstelling te voorkomen.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Diagnose is geen vereiste. De ernst van de problematiek en de mate waarin hulp nodig is zijn doorslaggevend.</a:t>
            </a:r>
          </a:p>
          <a:p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Leerlingen met extra ondersteuningsbehoefte eerder in beeld, voorkomt:</a:t>
            </a:r>
          </a:p>
          <a:p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Miscommunicatie met ouders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bg1"/>
                </a:solidFill>
                <a:latin typeface="Lexend Deca" pitchFamily="2" charset="0"/>
              </a:rPr>
              <a:t>Plaatsingsproblemen</a:t>
            </a:r>
          </a:p>
          <a:p>
            <a:pPr lvl="1"/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pPr lvl="1"/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pPr lvl="1"/>
            <a:endParaRPr lang="nl-NL" dirty="0">
              <a:solidFill>
                <a:schemeClr val="bg1"/>
              </a:solidFill>
              <a:latin typeface="Lexend Deca" pitchFamily="2" charset="0"/>
            </a:endParaRPr>
          </a:p>
          <a:p>
            <a:r>
              <a:rPr lang="nl-NL" b="1" dirty="0">
                <a:solidFill>
                  <a:schemeClr val="bg1"/>
                </a:solidFill>
              </a:rPr>
              <a:t>Dus tijdig contact opnemen met A+ over zorgleerlingen!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9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62F0A47-3253-ADB2-897E-161F4D457A38}"/>
              </a:ext>
            </a:extLst>
          </p:cNvPr>
          <p:cNvCxnSpPr>
            <a:cxnSpLocks/>
          </p:cNvCxnSpPr>
          <p:nvPr/>
        </p:nvCxnSpPr>
        <p:spPr>
          <a:xfrm>
            <a:off x="2927648" y="142852"/>
            <a:ext cx="0" cy="665587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>
            <a:extLst>
              <a:ext uri="{FF2B5EF4-FFF2-40B4-BE49-F238E27FC236}">
                <a16:creationId xmlns:a16="http://schemas.microsoft.com/office/drawing/2014/main" id="{185A0E6D-DA91-C3A7-3C66-DB34F85482F8}"/>
              </a:ext>
            </a:extLst>
          </p:cNvPr>
          <p:cNvSpPr txBox="1"/>
          <p:nvPr/>
        </p:nvSpPr>
        <p:spPr>
          <a:xfrm>
            <a:off x="3002271" y="1542918"/>
            <a:ext cx="70567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nl-NL">
              <a:solidFill>
                <a:schemeClr val="bg1"/>
              </a:solidFill>
            </a:endParaRPr>
          </a:p>
          <a:p>
            <a:pPr algn="ctr"/>
            <a:endParaRPr lang="nl-NL">
              <a:solidFill>
                <a:schemeClr val="bg1"/>
              </a:solidFill>
            </a:endParaRPr>
          </a:p>
          <a:p>
            <a:pPr algn="ctr"/>
            <a:endParaRPr lang="nl-NL">
              <a:solidFill>
                <a:schemeClr val="bg1"/>
              </a:solidFill>
            </a:endParaRPr>
          </a:p>
          <a:p>
            <a:pPr algn="ctr"/>
            <a:r>
              <a:rPr lang="nl-NL">
                <a:solidFill>
                  <a:schemeClr val="bg1"/>
                </a:solidFill>
                <a:latin typeface="Lexend Deca" pitchFamily="2" charset="0"/>
              </a:rPr>
              <a:t>Wanneer er een ondersteuningsbehoefte is op basis van </a:t>
            </a:r>
            <a:r>
              <a:rPr lang="nl-NL" b="1">
                <a:solidFill>
                  <a:schemeClr val="bg1"/>
                </a:solidFill>
                <a:latin typeface="Lexend Deca" pitchFamily="2" charset="0"/>
              </a:rPr>
              <a:t>leerachterstanden</a:t>
            </a:r>
            <a:r>
              <a:rPr lang="nl-NL">
                <a:solidFill>
                  <a:schemeClr val="bg1"/>
                </a:solidFill>
                <a:latin typeface="Lexend Deca" pitchFamily="2" charset="0"/>
              </a:rPr>
              <a:t> kan een leerling aangemeld worden voor Advies PrO en/of LWOO. </a:t>
            </a:r>
          </a:p>
          <a:p>
            <a:pPr algn="ctr"/>
            <a:endParaRPr lang="nl-NL">
              <a:solidFill>
                <a:schemeClr val="bg1"/>
              </a:solidFill>
              <a:latin typeface="Lexend Deca" pitchFamily="2" charset="0"/>
            </a:endParaRPr>
          </a:p>
          <a:p>
            <a:pPr algn="ctr"/>
            <a:r>
              <a:rPr lang="nl-NL">
                <a:solidFill>
                  <a:schemeClr val="bg1"/>
                </a:solidFill>
                <a:latin typeface="Lexend Deca" pitchFamily="2" charset="0"/>
              </a:rPr>
              <a:t>Deze leerling komt mogelijk in aanmerking voor een aanwijzing LWOO of een TLV PrO. </a:t>
            </a:r>
          </a:p>
        </p:txBody>
      </p:sp>
    </p:spTree>
    <p:extLst>
      <p:ext uri="{BB962C8B-B14F-4D97-AF65-F5344CB8AC3E}">
        <p14:creationId xmlns:p14="http://schemas.microsoft.com/office/powerpoint/2010/main" val="91403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843A2798-B79B-81CD-137E-B09825644E40}"/>
              </a:ext>
            </a:extLst>
          </p:cNvPr>
          <p:cNvCxnSpPr>
            <a:cxnSpLocks/>
          </p:cNvCxnSpPr>
          <p:nvPr/>
        </p:nvCxnSpPr>
        <p:spPr>
          <a:xfrm>
            <a:off x="1643338" y="6451635"/>
            <a:ext cx="8917159" cy="25656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3DFC2CC2-4D25-C8AB-0002-D7CEFD929C38}"/>
              </a:ext>
            </a:extLst>
          </p:cNvPr>
          <p:cNvSpPr txBox="1"/>
          <p:nvPr/>
        </p:nvSpPr>
        <p:spPr>
          <a:xfrm>
            <a:off x="4655841" y="196043"/>
            <a:ext cx="70119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b="1">
                <a:solidFill>
                  <a:schemeClr val="bg1"/>
                </a:solidFill>
              </a:rPr>
              <a:t>Route extra ondersteuning leerproblemen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C5C10A79-824E-64B3-D383-14569FBD894D}"/>
              </a:ext>
            </a:extLst>
          </p:cNvPr>
          <p:cNvSpPr txBox="1"/>
          <p:nvPr/>
        </p:nvSpPr>
        <p:spPr>
          <a:xfrm>
            <a:off x="245335" y="1233666"/>
            <a:ext cx="2796006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Leerling zit in de eindgroep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119E66A-873B-4475-9B66-643701655671}"/>
              </a:ext>
            </a:extLst>
          </p:cNvPr>
          <p:cNvSpPr txBox="1"/>
          <p:nvPr/>
        </p:nvSpPr>
        <p:spPr>
          <a:xfrm>
            <a:off x="245335" y="1951674"/>
            <a:ext cx="2796006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Is er extra ondersteuning of een OPP?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B4A481D2-A6B6-4ACB-A754-DC78684F8031}"/>
              </a:ext>
            </a:extLst>
          </p:cNvPr>
          <p:cNvSpPr txBox="1"/>
          <p:nvPr/>
        </p:nvSpPr>
        <p:spPr>
          <a:xfrm>
            <a:off x="221767" y="5357157"/>
            <a:ext cx="601507" cy="3385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Nee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1422FDC-D34C-4B69-97F9-79108270F2C6}"/>
              </a:ext>
            </a:extLst>
          </p:cNvPr>
          <p:cNvSpPr txBox="1"/>
          <p:nvPr/>
        </p:nvSpPr>
        <p:spPr>
          <a:xfrm>
            <a:off x="3508580" y="2090173"/>
            <a:ext cx="601507" cy="3385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Ja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EF7D1B5C-C23F-4802-AFBE-0CAE975909C7}"/>
              </a:ext>
            </a:extLst>
          </p:cNvPr>
          <p:cNvSpPr txBox="1"/>
          <p:nvPr/>
        </p:nvSpPr>
        <p:spPr>
          <a:xfrm>
            <a:off x="4655841" y="1946874"/>
            <a:ext cx="2194637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Lexend Deca"/>
              </a:rPr>
              <a:t>Voldoet de leerling aan het stroomschema?</a:t>
            </a:r>
          </a:p>
          <a:p>
            <a:r>
              <a:rPr lang="nl-NL" sz="1600" dirty="0">
                <a:solidFill>
                  <a:schemeClr val="bg1"/>
                </a:solidFill>
                <a:latin typeface="Lexend Deca"/>
              </a:rPr>
              <a:t>(zie volgende sheet)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85E382B-3E8C-4ACD-AB38-2A8D3E3EC3D9}"/>
              </a:ext>
            </a:extLst>
          </p:cNvPr>
          <p:cNvSpPr txBox="1"/>
          <p:nvPr/>
        </p:nvSpPr>
        <p:spPr>
          <a:xfrm>
            <a:off x="7560284" y="2090173"/>
            <a:ext cx="601507" cy="3385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Ja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1D0CE120-0358-47D9-9D39-FD6E5A1E3518}"/>
              </a:ext>
            </a:extLst>
          </p:cNvPr>
          <p:cNvSpPr txBox="1"/>
          <p:nvPr/>
        </p:nvSpPr>
        <p:spPr>
          <a:xfrm>
            <a:off x="8883500" y="1192452"/>
            <a:ext cx="2646896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Aanmelden Advies Pro/LWOO voor 3 dec 2024</a:t>
            </a:r>
          </a:p>
          <a:p>
            <a:r>
              <a:rPr lang="nl-NL" sz="1600" i="1" dirty="0">
                <a:solidFill>
                  <a:schemeClr val="bg1"/>
                </a:solidFill>
                <a:latin typeface="Lexend Deca" pitchFamily="2" charset="0"/>
              </a:rPr>
              <a:t>Ouders ondertekenen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9F66A650-DAC2-4B98-94B3-8B8F57084004}"/>
              </a:ext>
            </a:extLst>
          </p:cNvPr>
          <p:cNvSpPr txBox="1"/>
          <p:nvPr/>
        </p:nvSpPr>
        <p:spPr>
          <a:xfrm>
            <a:off x="8883497" y="2607323"/>
            <a:ext cx="2646899" cy="107721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Aandacht+ voert NIO uit wanneer dit niet vanuit de basisschool is gedaan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C2A3594-C241-4DBC-BB39-86BF1208A764}"/>
              </a:ext>
            </a:extLst>
          </p:cNvPr>
          <p:cNvSpPr txBox="1"/>
          <p:nvPr/>
        </p:nvSpPr>
        <p:spPr>
          <a:xfrm>
            <a:off x="8904520" y="3813924"/>
            <a:ext cx="2646896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Advies Aandacht+ naar </a:t>
            </a:r>
            <a:r>
              <a:rPr lang="nl-NL" sz="1600" err="1">
                <a:solidFill>
                  <a:schemeClr val="bg1"/>
                </a:solidFill>
                <a:latin typeface="Lexend Deca" pitchFamily="2" charset="0"/>
              </a:rPr>
              <a:t>bao</a:t>
            </a: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 + ouders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96059FEF-0B4F-447A-9E2F-EB6B63339E18}"/>
              </a:ext>
            </a:extLst>
          </p:cNvPr>
          <p:cNvSpPr txBox="1"/>
          <p:nvPr/>
        </p:nvSpPr>
        <p:spPr>
          <a:xfrm>
            <a:off x="8927378" y="4562263"/>
            <a:ext cx="2603018" cy="338554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err="1">
                <a:solidFill>
                  <a:schemeClr val="bg1"/>
                </a:solidFill>
                <a:latin typeface="Lexend Deca" pitchFamily="2" charset="0"/>
              </a:rPr>
              <a:t>Bao</a:t>
            </a: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 meldt aan bij VO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163A6536-5B27-4788-8F43-5C51E2EBC6C2}"/>
              </a:ext>
            </a:extLst>
          </p:cNvPr>
          <p:cNvSpPr txBox="1"/>
          <p:nvPr/>
        </p:nvSpPr>
        <p:spPr>
          <a:xfrm>
            <a:off x="8883497" y="5164844"/>
            <a:ext cx="2667919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VO vraagt LWOO/</a:t>
            </a:r>
            <a:r>
              <a:rPr lang="nl-NL" sz="1600" err="1">
                <a:solidFill>
                  <a:schemeClr val="bg1"/>
                </a:solidFill>
                <a:latin typeface="Lexend Deca" pitchFamily="2" charset="0"/>
              </a:rPr>
              <a:t>PrO</a:t>
            </a:r>
            <a:r>
              <a:rPr lang="nl-NL" sz="1600">
                <a:solidFill>
                  <a:schemeClr val="bg1"/>
                </a:solidFill>
                <a:latin typeface="Lexend Deca" pitchFamily="2" charset="0"/>
              </a:rPr>
              <a:t> aan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FF5A3BB5-CD9B-45B7-BBD7-DAEA46690B2F}"/>
              </a:ext>
            </a:extLst>
          </p:cNvPr>
          <p:cNvSpPr txBox="1"/>
          <p:nvPr/>
        </p:nvSpPr>
        <p:spPr>
          <a:xfrm>
            <a:off x="4015819" y="5726490"/>
            <a:ext cx="2978870" cy="58477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chemeClr val="bg1"/>
                </a:solidFill>
                <a:latin typeface="Lexend Deca" pitchFamily="2" charset="0"/>
              </a:rPr>
              <a:t>Leerling start 1 augustus 2026 in V(S)O</a:t>
            </a:r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17CD4094-3E9D-4474-89F3-F0CBB4AF285A}"/>
              </a:ext>
            </a:extLst>
          </p:cNvPr>
          <p:cNvSpPr/>
          <p:nvPr/>
        </p:nvSpPr>
        <p:spPr>
          <a:xfrm>
            <a:off x="458232" y="1836921"/>
            <a:ext cx="47134" cy="11733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21" name="Pijl: rechts 20">
            <a:extLst>
              <a:ext uri="{FF2B5EF4-FFF2-40B4-BE49-F238E27FC236}">
                <a16:creationId xmlns:a16="http://schemas.microsoft.com/office/drawing/2014/main" id="{BF0EAD84-A04F-4BF5-8552-646A079BD508}"/>
              </a:ext>
            </a:extLst>
          </p:cNvPr>
          <p:cNvSpPr/>
          <p:nvPr/>
        </p:nvSpPr>
        <p:spPr>
          <a:xfrm>
            <a:off x="3041341" y="2281287"/>
            <a:ext cx="467239" cy="46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22" name="Pijl: rechts 21">
            <a:extLst>
              <a:ext uri="{FF2B5EF4-FFF2-40B4-BE49-F238E27FC236}">
                <a16:creationId xmlns:a16="http://schemas.microsoft.com/office/drawing/2014/main" id="{19055408-650C-49DF-B7E3-9F18676DA201}"/>
              </a:ext>
            </a:extLst>
          </p:cNvPr>
          <p:cNvSpPr/>
          <p:nvPr/>
        </p:nvSpPr>
        <p:spPr>
          <a:xfrm>
            <a:off x="4110087" y="2281287"/>
            <a:ext cx="545754" cy="46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23" name="Pijl: rechts 22">
            <a:extLst>
              <a:ext uri="{FF2B5EF4-FFF2-40B4-BE49-F238E27FC236}">
                <a16:creationId xmlns:a16="http://schemas.microsoft.com/office/drawing/2014/main" id="{AC697469-30C9-44F5-9289-07E1AFCB4D33}"/>
              </a:ext>
            </a:extLst>
          </p:cNvPr>
          <p:cNvSpPr/>
          <p:nvPr/>
        </p:nvSpPr>
        <p:spPr>
          <a:xfrm>
            <a:off x="6850478" y="2281287"/>
            <a:ext cx="721709" cy="4685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24" name="Pijl: rechts 23">
            <a:extLst>
              <a:ext uri="{FF2B5EF4-FFF2-40B4-BE49-F238E27FC236}">
                <a16:creationId xmlns:a16="http://schemas.microsoft.com/office/drawing/2014/main" id="{13D5CA2A-704C-46D0-BF30-126C1EC4AC2A}"/>
              </a:ext>
            </a:extLst>
          </p:cNvPr>
          <p:cNvSpPr/>
          <p:nvPr/>
        </p:nvSpPr>
        <p:spPr>
          <a:xfrm>
            <a:off x="8161791" y="2282703"/>
            <a:ext cx="721706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25" name="Pijl: omlaag 24">
            <a:extLst>
              <a:ext uri="{FF2B5EF4-FFF2-40B4-BE49-F238E27FC236}">
                <a16:creationId xmlns:a16="http://schemas.microsoft.com/office/drawing/2014/main" id="{A8BECAC6-C3B5-402C-9ED0-C9E855A4660C}"/>
              </a:ext>
            </a:extLst>
          </p:cNvPr>
          <p:cNvSpPr/>
          <p:nvPr/>
        </p:nvSpPr>
        <p:spPr>
          <a:xfrm>
            <a:off x="10001838" y="2299093"/>
            <a:ext cx="45719" cy="29891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26" name="Pijl: omlaag 25">
            <a:extLst>
              <a:ext uri="{FF2B5EF4-FFF2-40B4-BE49-F238E27FC236}">
                <a16:creationId xmlns:a16="http://schemas.microsoft.com/office/drawing/2014/main" id="{1EF3307B-BC1F-4CEA-8156-7BA1740275CB}"/>
              </a:ext>
            </a:extLst>
          </p:cNvPr>
          <p:cNvSpPr/>
          <p:nvPr/>
        </p:nvSpPr>
        <p:spPr>
          <a:xfrm>
            <a:off x="10001838" y="3622293"/>
            <a:ext cx="45719" cy="2410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27" name="Pijl: omlaag 26">
            <a:extLst>
              <a:ext uri="{FF2B5EF4-FFF2-40B4-BE49-F238E27FC236}">
                <a16:creationId xmlns:a16="http://schemas.microsoft.com/office/drawing/2014/main" id="{2E68AF06-4917-447A-8CB7-E4CEABB2EB2F}"/>
              </a:ext>
            </a:extLst>
          </p:cNvPr>
          <p:cNvSpPr/>
          <p:nvPr/>
        </p:nvSpPr>
        <p:spPr>
          <a:xfrm>
            <a:off x="10047558" y="4319362"/>
            <a:ext cx="45719" cy="241086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28" name="Pijl: omlaag 27">
            <a:extLst>
              <a:ext uri="{FF2B5EF4-FFF2-40B4-BE49-F238E27FC236}">
                <a16:creationId xmlns:a16="http://schemas.microsoft.com/office/drawing/2014/main" id="{63F2E6C1-05CB-4DF8-86B4-0F0352F2639C}"/>
              </a:ext>
            </a:extLst>
          </p:cNvPr>
          <p:cNvSpPr/>
          <p:nvPr/>
        </p:nvSpPr>
        <p:spPr>
          <a:xfrm>
            <a:off x="10047558" y="4959702"/>
            <a:ext cx="45719" cy="2426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30" name="Pijl: gebogen 29">
            <a:extLst>
              <a:ext uri="{FF2B5EF4-FFF2-40B4-BE49-F238E27FC236}">
                <a16:creationId xmlns:a16="http://schemas.microsoft.com/office/drawing/2014/main" id="{4166958B-2ED4-4899-ADF2-23ACB511804F}"/>
              </a:ext>
            </a:extLst>
          </p:cNvPr>
          <p:cNvSpPr/>
          <p:nvPr/>
        </p:nvSpPr>
        <p:spPr>
          <a:xfrm rot="10800000">
            <a:off x="6994689" y="5726489"/>
            <a:ext cx="3098588" cy="337615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solidFill>
                <a:schemeClr val="tx1"/>
              </a:solidFill>
              <a:latin typeface="Lexend Deca" pitchFamily="2" charset="0"/>
            </a:endParaRPr>
          </a:p>
        </p:txBody>
      </p:sp>
      <p:sp>
        <p:nvSpPr>
          <p:cNvPr id="31" name="Pijl: omlaag 30">
            <a:extLst>
              <a:ext uri="{FF2B5EF4-FFF2-40B4-BE49-F238E27FC236}">
                <a16:creationId xmlns:a16="http://schemas.microsoft.com/office/drawing/2014/main" id="{F7213674-213D-4746-9FDC-C9B1FF6D584B}"/>
              </a:ext>
            </a:extLst>
          </p:cNvPr>
          <p:cNvSpPr/>
          <p:nvPr/>
        </p:nvSpPr>
        <p:spPr>
          <a:xfrm>
            <a:off x="461913" y="2598005"/>
            <a:ext cx="45719" cy="275915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latin typeface="Lexend Deca" pitchFamily="2" charset="0"/>
            </a:endParaRPr>
          </a:p>
        </p:txBody>
      </p:sp>
      <p:sp>
        <p:nvSpPr>
          <p:cNvPr id="34" name="Pijl: gebogen 33">
            <a:extLst>
              <a:ext uri="{FF2B5EF4-FFF2-40B4-BE49-F238E27FC236}">
                <a16:creationId xmlns:a16="http://schemas.microsoft.com/office/drawing/2014/main" id="{E2FC0194-4407-43BD-B9AC-E9A3E2E06261}"/>
              </a:ext>
            </a:extLst>
          </p:cNvPr>
          <p:cNvSpPr/>
          <p:nvPr/>
        </p:nvSpPr>
        <p:spPr>
          <a:xfrm rot="10800000">
            <a:off x="461911" y="5736946"/>
            <a:ext cx="3553908" cy="337615"/>
          </a:xfrm>
          <a:prstGeom prst="bentArrow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solidFill>
                <a:schemeClr val="tx1"/>
              </a:solidFill>
              <a:latin typeface="Lexend Deca" pitchFamily="2" charset="0"/>
            </a:endParaRPr>
          </a:p>
        </p:txBody>
      </p:sp>
      <p:sp>
        <p:nvSpPr>
          <p:cNvPr id="36" name="Pijl: gekromd rechts 35">
            <a:extLst>
              <a:ext uri="{FF2B5EF4-FFF2-40B4-BE49-F238E27FC236}">
                <a16:creationId xmlns:a16="http://schemas.microsoft.com/office/drawing/2014/main" id="{1F3EDF14-F82F-445D-8025-2831CBB3CB82}"/>
              </a:ext>
            </a:extLst>
          </p:cNvPr>
          <p:cNvSpPr/>
          <p:nvPr/>
        </p:nvSpPr>
        <p:spPr>
          <a:xfrm>
            <a:off x="8609343" y="2392781"/>
            <a:ext cx="274154" cy="1562604"/>
          </a:xfrm>
          <a:prstGeom prst="curved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>
              <a:solidFill>
                <a:schemeClr val="tx1"/>
              </a:solidFill>
              <a:latin typeface="Lexend De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005374"/>
      </p:ext>
    </p:extLst>
  </p:cSld>
  <p:clrMapOvr>
    <a:masterClrMapping/>
  </p:clrMapOvr>
</p:sld>
</file>

<file path=ppt/theme/theme1.xml><?xml version="1.0" encoding="utf-8"?>
<a:theme xmlns:a="http://schemas.openxmlformats.org/drawingml/2006/main" name="01. Donk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verx_Master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01. Lich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verx_Master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. Gekleu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averx_Master">
      <a:majorFont>
        <a:latin typeface="DM Sans"/>
        <a:ea typeface=""/>
        <a:cs typeface=""/>
      </a:majorFont>
      <a:minorFont>
        <a:latin typeface="DM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0788547546E841BE0017BD3C5E61B6" ma:contentTypeVersion="14" ma:contentTypeDescription="Een nieuw document maken." ma:contentTypeScope="" ma:versionID="89bdc42a59d3aacbee051099b4ef2820">
  <xsd:schema xmlns:xsd="http://www.w3.org/2001/XMLSchema" xmlns:xs="http://www.w3.org/2001/XMLSchema" xmlns:p="http://schemas.microsoft.com/office/2006/metadata/properties" xmlns:ns2="691488bb-95b0-4bac-89cf-055f49c096b1" xmlns:ns3="8371ebfe-cae6-4598-a56b-585b733ab7ec" targetNamespace="http://schemas.microsoft.com/office/2006/metadata/properties" ma:root="true" ma:fieldsID="dfef160ff70890f77ec703c54d95dff1" ns2:_="" ns3:_="">
    <xsd:import namespace="691488bb-95b0-4bac-89cf-055f49c096b1"/>
    <xsd:import namespace="8371ebfe-cae6-4598-a56b-585b733ab7e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1488bb-95b0-4bac-89cf-055f49c096b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8d320fe3-49b5-4d7b-ae42-4f7600d46b35}" ma:internalName="TaxCatchAll" ma:showField="CatchAllData" ma:web="691488bb-95b0-4bac-89cf-055f49c096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1ebfe-cae6-4598-a56b-585b733ab7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ed87c5a4-aff0-4931-a723-67f8c5d46a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91488bb-95b0-4bac-89cf-055f49c096b1" xsi:nil="true"/>
    <lcf76f155ced4ddcb4097134ff3c332f xmlns="8371ebfe-cae6-4598-a56b-585b733ab7e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B6C20-ED6B-4BE7-832F-107CAC669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91488bb-95b0-4bac-89cf-055f49c096b1"/>
    <ds:schemaRef ds:uri="8371ebfe-cae6-4598-a56b-585b733a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6352C49-D260-4467-921B-E8625D47B20D}">
  <ds:schemaRefs>
    <ds:schemaRef ds:uri="http://schemas.microsoft.com/office/2006/documentManagement/types"/>
    <ds:schemaRef ds:uri="http://schemas.openxmlformats.org/package/2006/metadata/core-properties"/>
    <ds:schemaRef ds:uri="8371ebfe-cae6-4598-a56b-585b733ab7ec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691488bb-95b0-4bac-89cf-055f49c096b1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2EAEDBB-25EC-4E3F-A641-D4B04D8655B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9b06546-0073-4636-a3c7-56abeab53918}" enabled="0" method="" siteId="{e9b06546-0073-4636-a3c7-56abeab5391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990</Words>
  <Application>Microsoft Office PowerPoint</Application>
  <PresentationFormat>Breedbeeld</PresentationFormat>
  <Paragraphs>184</Paragraphs>
  <Slides>15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15</vt:i4>
      </vt:variant>
    </vt:vector>
  </HeadingPairs>
  <TitlesOfParts>
    <vt:vector size="23" baseType="lpstr">
      <vt:lpstr>Arial</vt:lpstr>
      <vt:lpstr>Calibri</vt:lpstr>
      <vt:lpstr>Lexend Deca</vt:lpstr>
      <vt:lpstr>Space Grotesk</vt:lpstr>
      <vt:lpstr>Wingdings</vt:lpstr>
      <vt:lpstr>01. Donker</vt:lpstr>
      <vt:lpstr>01. Licht</vt:lpstr>
      <vt:lpstr>3. Gekleurd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Bobbie</dc:creator>
  <cp:lastModifiedBy>Eva-Dine Kok - Klaassen</cp:lastModifiedBy>
  <cp:revision>2</cp:revision>
  <dcterms:created xsi:type="dcterms:W3CDTF">2023-05-02T09:33:33Z</dcterms:created>
  <dcterms:modified xsi:type="dcterms:W3CDTF">2025-09-18T11:56:31Z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0x0101006C0788547546E841BE0017BD3C5E61B6</vt:lpwstr>
  </property>
  <property fmtid="{D5CDD505-2E9C-101B-9397-08002B2CF9AE}" pid="3" name="MediaServiceImageTags">
    <vt:lpwstr/>
  </property>
</Properties>
</file>